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731520" y="822960"/>
            <a:ext cx="1097280" cy="38100"/>
          </a:xfrm>
          <a:prstGeom prst="rect">
            <a:avLst/>
          </a:prstGeom>
          <a:solidFill>
            <a:srgbClr val="C9A9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960120"/>
            <a:ext cx="73152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 i="0">
                <a:solidFill>
                  <a:srgbClr val="C9A961"/>
                </a:solidFill>
                <a:latin typeface="Georgia"/>
              </a:rPr>
              <a:t>REVENUEAXIS AGENCY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325880"/>
            <a:ext cx="91440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 i="0">
                <a:solidFill>
                  <a:srgbClr val="F3EFE5"/>
                </a:solidFill>
                <a:latin typeface="Calibri"/>
              </a:rPr>
              <a:t>Digital Presence Audit &amp; Strategic Recommendation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560320"/>
            <a:ext cx="10972800" cy="1645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5800" b="1" i="0">
                <a:solidFill>
                  <a:srgbClr val="FBFAF6"/>
                </a:solidFill>
                <a:latin typeface="Georgia"/>
              </a:rPr>
              <a:t>Ashkan Homes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4206240"/>
            <a:ext cx="109728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600" b="0" i="0">
                <a:solidFill>
                  <a:srgbClr val="C9A961"/>
                </a:solidFill>
                <a:latin typeface="Calibri"/>
              </a:rPr>
              <a:t>Ashkan Mehrabani · Oakwyn Realty Ltd. · Vancouver BC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6217920"/>
            <a:ext cx="91440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6B6E78"/>
                </a:solidFill>
                <a:latin typeface="Calibri"/>
              </a:rPr>
              <a:t>Prepared by RevenueAxis Agency · v1.0 · 2026-04-20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6492240"/>
            <a:ext cx="5486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 i="0">
                <a:solidFill>
                  <a:srgbClr val="6B6E78"/>
                </a:solidFill>
                <a:latin typeface="Calibri"/>
              </a:rPr>
              <a:t>RevenueAxis Agency · Confidential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247120" y="6492240"/>
            <a:ext cx="7315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900" b="0" i="0">
                <a:solidFill>
                  <a:srgbClr val="6B6E78"/>
                </a:solidFill>
                <a:latin typeface="Calibri"/>
              </a:rPr>
              <a:t>1/15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BFA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457200" y="457200"/>
            <a:ext cx="914400" cy="38100"/>
          </a:xfrm>
          <a:prstGeom prst="rect">
            <a:avLst/>
          </a:prstGeom>
          <a:solidFill>
            <a:srgbClr val="C9A9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48640"/>
            <a:ext cx="7315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 i="0">
                <a:solidFill>
                  <a:srgbClr val="A58640"/>
                </a:solidFill>
                <a:latin typeface="Calibri"/>
              </a:rPr>
              <a:t>SLIDE 10 · THE GEO FIX — WHAT WE'LL DO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822960"/>
            <a:ext cx="1124712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400" b="1" i="0">
                <a:solidFill>
                  <a:srgbClr val="0A0E1A"/>
                </a:solidFill>
                <a:latin typeface="Georgia"/>
              </a:rPr>
              <a:t>4 phases. 6 months. Mechanical reasoning behind every signal.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2011680"/>
            <a:ext cx="11247120" cy="1005840"/>
          </a:xfrm>
          <a:prstGeom prst="rect">
            <a:avLst/>
          </a:prstGeom>
          <a:solidFill>
            <a:srgbClr val="F3EFE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457200" y="2011680"/>
            <a:ext cx="73152" cy="1005840"/>
          </a:xfrm>
          <a:prstGeom prst="rect">
            <a:avLst/>
          </a:prstGeom>
          <a:solidFill>
            <a:srgbClr val="C9A9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85800" y="2148840"/>
            <a:ext cx="16459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 i="0">
                <a:solidFill>
                  <a:srgbClr val="A58640"/>
                </a:solidFill>
                <a:latin typeface="Calibri"/>
              </a:rPr>
              <a:t>Week 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5800" y="2377440"/>
            <a:ext cx="22860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600" b="1" i="0">
                <a:solidFill>
                  <a:srgbClr val="0A0E1A"/>
                </a:solidFill>
                <a:latin typeface="Georgia"/>
              </a:rPr>
              <a:t>Immediate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108960" y="2148840"/>
            <a:ext cx="8412480" cy="8686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 i="0">
                <a:solidFill>
                  <a:srgbClr val="1A2036"/>
                </a:solidFill>
                <a:latin typeface="Calibri"/>
              </a:rPr>
              <a:t>GBP, title, noindex, LinkedIn, 6 Persian directories, Rate-My-Agent, RankMyAgent, social handles, REW response.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57200" y="3090672"/>
            <a:ext cx="11247120" cy="1005840"/>
          </a:xfrm>
          <a:prstGeom prst="rect">
            <a:avLst/>
          </a:prstGeom>
          <a:solidFill>
            <a:srgbClr val="F3EFE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457200" y="3090672"/>
            <a:ext cx="73152" cy="1005840"/>
          </a:xfrm>
          <a:prstGeom prst="rect">
            <a:avLst/>
          </a:prstGeom>
          <a:solidFill>
            <a:srgbClr val="C9A9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85800" y="3227832"/>
            <a:ext cx="16459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 i="0">
                <a:solidFill>
                  <a:srgbClr val="A58640"/>
                </a:solidFill>
                <a:latin typeface="Calibri"/>
              </a:rPr>
              <a:t>Weeks 2–4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85800" y="3456432"/>
            <a:ext cx="22860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600" b="1" i="0">
                <a:solidFill>
                  <a:srgbClr val="0A0E1A"/>
                </a:solidFill>
                <a:latin typeface="Georgia"/>
              </a:rPr>
              <a:t>Foundation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108960" y="3227832"/>
            <a:ext cx="8412480" cy="8686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 i="0">
                <a:solidFill>
                  <a:srgbClr val="1A2036"/>
                </a:solidFill>
                <a:latin typeface="Calibri"/>
              </a:rPr>
              <a:t>llms.txt deploy · full RealEstateAgent / Person / LocalBusiness schema stack · rewrite About with quantifiable E-E-A-T · 5 unique neighbourhood guides · GA4 + GTM.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57200" y="4169664"/>
            <a:ext cx="11247120" cy="1005840"/>
          </a:xfrm>
          <a:prstGeom prst="rect">
            <a:avLst/>
          </a:prstGeom>
          <a:solidFill>
            <a:srgbClr val="F3EFE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457200" y="4169664"/>
            <a:ext cx="73152" cy="1005840"/>
          </a:xfrm>
          <a:prstGeom prst="rect">
            <a:avLst/>
          </a:prstGeom>
          <a:solidFill>
            <a:srgbClr val="C9A9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85800" y="4306824"/>
            <a:ext cx="16459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 i="0">
                <a:solidFill>
                  <a:srgbClr val="A58640"/>
                </a:solidFill>
                <a:latin typeface="Calibri"/>
              </a:rPr>
              <a:t>Months 2–3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85800" y="4535424"/>
            <a:ext cx="22860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600" b="1" i="0">
                <a:solidFill>
                  <a:srgbClr val="0A0E1A"/>
                </a:solidFill>
                <a:latin typeface="Georgia"/>
              </a:rPr>
              <a:t>Authority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108960" y="4306824"/>
            <a:ext cx="8412480" cy="8686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 i="0">
                <a:solidFill>
                  <a:srgbClr val="1A2036"/>
                </a:solidFill>
                <a:latin typeface="Calibri"/>
              </a:rPr>
              <a:t>Wikidata entity · 10-URL Farsi content cluster under /fa/ · 5-touch review solicitation (10+ new reviews target) · monthly market blog · media pitches.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57200" y="5248656"/>
            <a:ext cx="11247120" cy="1005840"/>
          </a:xfrm>
          <a:prstGeom prst="rect">
            <a:avLst/>
          </a:prstGeom>
          <a:solidFill>
            <a:srgbClr val="F3EFE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457200" y="5248656"/>
            <a:ext cx="73152" cy="1005840"/>
          </a:xfrm>
          <a:prstGeom prst="rect">
            <a:avLst/>
          </a:prstGeom>
          <a:solidFill>
            <a:srgbClr val="C9A9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85800" y="5385816"/>
            <a:ext cx="16459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 i="0">
                <a:solidFill>
                  <a:srgbClr val="A58640"/>
                </a:solidFill>
                <a:latin typeface="Calibri"/>
              </a:rPr>
              <a:t>Months 4–6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85800" y="5614416"/>
            <a:ext cx="22860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600" b="1" i="0">
                <a:solidFill>
                  <a:srgbClr val="0A0E1A"/>
                </a:solidFill>
                <a:latin typeface="Georgia"/>
              </a:rPr>
              <a:t>Dominance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108960" y="5385816"/>
            <a:ext cx="8412480" cy="8686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 i="0">
                <a:solidFill>
                  <a:srgbClr val="1A2036"/>
                </a:solidFill>
                <a:latin typeface="Calibri"/>
              </a:rPr>
              <a:t>YouTube channel bilingual (2–4 videos/mo) · Reels 3–5/wk · Rate-My-Agent / RankMyAgent award pursuit · brand-search-volume ignition · partner network.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57200" y="6492240"/>
            <a:ext cx="5486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 i="0">
                <a:solidFill>
                  <a:srgbClr val="6B6E78"/>
                </a:solidFill>
                <a:latin typeface="Calibri"/>
              </a:rPr>
              <a:t>RevenueAxis Agency · Confidential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1247120" y="6492240"/>
            <a:ext cx="7315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900" b="0" i="0">
                <a:solidFill>
                  <a:srgbClr val="6B6E78"/>
                </a:solidFill>
                <a:latin typeface="Calibri"/>
              </a:rPr>
              <a:t>10/15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BFA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457200" y="457200"/>
            <a:ext cx="914400" cy="38100"/>
          </a:xfrm>
          <a:prstGeom prst="rect">
            <a:avLst/>
          </a:prstGeom>
          <a:solidFill>
            <a:srgbClr val="C9A9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48640"/>
            <a:ext cx="7315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 i="0">
                <a:solidFill>
                  <a:srgbClr val="A58640"/>
                </a:solidFill>
                <a:latin typeface="Calibri"/>
              </a:rPr>
              <a:t>SLIDE 11 · THE PROPOSED SOLUTION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822960"/>
            <a:ext cx="1124712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400" b="1" i="0">
                <a:solidFill>
                  <a:srgbClr val="0A0E1A"/>
                </a:solidFill>
                <a:latin typeface="Georgia"/>
              </a:rPr>
              <a:t>Full RevenueAxis service package — beyond GEO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2011680"/>
            <a:ext cx="3749039" cy="1965960"/>
          </a:xfrm>
          <a:prstGeom prst="rect">
            <a:avLst/>
          </a:prstGeom>
          <a:solidFill>
            <a:srgbClr val="F3EFE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40080" y="2148840"/>
            <a:ext cx="3383279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 i="0">
                <a:solidFill>
                  <a:srgbClr val="0A0E1A"/>
                </a:solidFill>
                <a:latin typeface="Georgia"/>
              </a:rPr>
              <a:t>Technical Foundation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2560320"/>
            <a:ext cx="3291839" cy="256032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A2036"/>
                </a:solidFill>
                <a:latin typeface="Calibri"/>
              </a:rPr>
              <a:t>· GBP reclaim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2788920"/>
            <a:ext cx="3291839" cy="256032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A2036"/>
                </a:solidFill>
                <a:latin typeface="Calibri"/>
              </a:rPr>
              <a:t>· Schema.org stack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1520" y="3017520"/>
            <a:ext cx="3291839" cy="256032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A2036"/>
                </a:solidFill>
                <a:latin typeface="Calibri"/>
              </a:rPr>
              <a:t>· llms.txt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1520" y="3246120"/>
            <a:ext cx="3291839" cy="256032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A2036"/>
                </a:solidFill>
                <a:latin typeface="Calibri"/>
              </a:rPr>
              <a:t>· Analytics + consent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31520" y="3474720"/>
            <a:ext cx="3291839" cy="256032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A2036"/>
                </a:solidFill>
                <a:latin typeface="Calibri"/>
              </a:rPr>
              <a:t>· Sitemap &amp; indexation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31520" y="3703320"/>
            <a:ext cx="3291839" cy="256032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A2036"/>
                </a:solidFill>
                <a:latin typeface="Calibri"/>
              </a:rPr>
              <a:t>· Heading hierarchy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297679" y="2011680"/>
            <a:ext cx="3749039" cy="1965960"/>
          </a:xfrm>
          <a:prstGeom prst="rect">
            <a:avLst/>
          </a:prstGeom>
          <a:solidFill>
            <a:srgbClr val="F3EFE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480559" y="2148840"/>
            <a:ext cx="3383279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 i="0">
                <a:solidFill>
                  <a:srgbClr val="0A0E1A"/>
                </a:solidFill>
                <a:latin typeface="Georgia"/>
              </a:rPr>
              <a:t>Content Engine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71999" y="2560320"/>
            <a:ext cx="3291839" cy="256032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A2036"/>
                </a:solidFill>
                <a:latin typeface="Calibri"/>
              </a:rPr>
              <a:t>· 10 neighbourhood guides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71999" y="2788920"/>
            <a:ext cx="3291839" cy="256032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A2036"/>
                </a:solidFill>
                <a:latin typeface="Calibri"/>
              </a:rPr>
              <a:t>· Farsi /fa/ cluster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71999" y="3017520"/>
            <a:ext cx="3291839" cy="256032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A2036"/>
                </a:solidFill>
                <a:latin typeface="Calibri"/>
              </a:rPr>
              <a:t>· Monthly market updates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571999" y="3246120"/>
            <a:ext cx="3291839" cy="256032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A2036"/>
                </a:solidFill>
                <a:latin typeface="Calibri"/>
              </a:rPr>
              <a:t>· FAQ content + schema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71999" y="3474720"/>
            <a:ext cx="3291839" cy="256032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A2036"/>
                </a:solidFill>
                <a:latin typeface="Calibri"/>
              </a:rPr>
              <a:t>· Testimonials system</a:t>
            </a:r>
          </a:p>
        </p:txBody>
      </p:sp>
      <p:sp>
        <p:nvSpPr>
          <p:cNvPr id="21" name="Rectangle 20"/>
          <p:cNvSpPr/>
          <p:nvPr/>
        </p:nvSpPr>
        <p:spPr>
          <a:xfrm>
            <a:off x="8138158" y="2011680"/>
            <a:ext cx="3749039" cy="1965960"/>
          </a:xfrm>
          <a:prstGeom prst="rect">
            <a:avLst/>
          </a:prstGeom>
          <a:solidFill>
            <a:srgbClr val="F3EFE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8321038" y="2148840"/>
            <a:ext cx="3383279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 i="0">
                <a:solidFill>
                  <a:srgbClr val="0A0E1A"/>
                </a:solidFill>
                <a:latin typeface="Georgia"/>
              </a:rPr>
              <a:t>Reputation Operations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412478" y="2560320"/>
            <a:ext cx="3291839" cy="256032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A2036"/>
                </a:solidFill>
                <a:latin typeface="Calibri"/>
              </a:rPr>
              <a:t>· Review solicitation SOP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412478" y="2788920"/>
            <a:ext cx="3291839" cy="256032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A2036"/>
                </a:solidFill>
                <a:latin typeface="Calibri"/>
              </a:rPr>
              <a:t>· Persian directories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412478" y="3017520"/>
            <a:ext cx="3291839" cy="256032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A2036"/>
                </a:solidFill>
                <a:latin typeface="Calibri"/>
              </a:rPr>
              <a:t>· Rate-My-Agent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412478" y="3246120"/>
            <a:ext cx="3291839" cy="256032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A2036"/>
                </a:solidFill>
                <a:latin typeface="Calibri"/>
              </a:rPr>
              <a:t>· RankMyAgent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412478" y="3474720"/>
            <a:ext cx="3291839" cy="256032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A2036"/>
                </a:solidFill>
                <a:latin typeface="Calibri"/>
              </a:rPr>
              <a:t>· REW response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412478" y="3703320"/>
            <a:ext cx="3291839" cy="256032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A2036"/>
                </a:solidFill>
                <a:latin typeface="Calibri"/>
              </a:rPr>
              <a:t>· NAP cascade</a:t>
            </a:r>
          </a:p>
        </p:txBody>
      </p:sp>
      <p:sp>
        <p:nvSpPr>
          <p:cNvPr id="29" name="Rectangle 28"/>
          <p:cNvSpPr/>
          <p:nvPr/>
        </p:nvSpPr>
        <p:spPr>
          <a:xfrm>
            <a:off x="457200" y="4069080"/>
            <a:ext cx="3749039" cy="1965960"/>
          </a:xfrm>
          <a:prstGeom prst="rect">
            <a:avLst/>
          </a:prstGeom>
          <a:solidFill>
            <a:srgbClr val="F3EFE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640080" y="4206240"/>
            <a:ext cx="3383279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 i="0">
                <a:solidFill>
                  <a:srgbClr val="0A0E1A"/>
                </a:solidFill>
                <a:latin typeface="Georgia"/>
              </a:rPr>
              <a:t>Brand &amp; Identity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731520" y="4617720"/>
            <a:ext cx="3291839" cy="256032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A2036"/>
                </a:solidFill>
                <a:latin typeface="Calibri"/>
              </a:rPr>
              <a:t>· Title standardization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31520" y="4846320"/>
            <a:ext cx="3291839" cy="256032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A2036"/>
                </a:solidFill>
                <a:latin typeface="Calibri"/>
              </a:rPr>
              <a:t>· LinkedIn consolidation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731520" y="5074920"/>
            <a:ext cx="3291839" cy="256032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A2036"/>
                </a:solidFill>
                <a:latin typeface="Calibri"/>
              </a:rPr>
              <a:t>· Facebook cleanup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31520" y="5303520"/>
            <a:ext cx="3291839" cy="256032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A2036"/>
                </a:solidFill>
                <a:latin typeface="Calibri"/>
              </a:rPr>
              <a:t>· Social handle claims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731520" y="5532120"/>
            <a:ext cx="3291839" cy="256032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A2036"/>
                </a:solidFill>
                <a:latin typeface="Calibri"/>
              </a:rPr>
              <a:t>· Pinterest revival or retire</a:t>
            </a:r>
          </a:p>
        </p:txBody>
      </p:sp>
      <p:sp>
        <p:nvSpPr>
          <p:cNvPr id="36" name="Rectangle 35"/>
          <p:cNvSpPr/>
          <p:nvPr/>
        </p:nvSpPr>
        <p:spPr>
          <a:xfrm>
            <a:off x="4297679" y="4069080"/>
            <a:ext cx="3749039" cy="1965960"/>
          </a:xfrm>
          <a:prstGeom prst="rect">
            <a:avLst/>
          </a:prstGeom>
          <a:solidFill>
            <a:srgbClr val="F3EFE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4480559" y="4206240"/>
            <a:ext cx="3383279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 i="0">
                <a:solidFill>
                  <a:srgbClr val="0A0E1A"/>
                </a:solidFill>
                <a:latin typeface="Georgia"/>
              </a:rPr>
              <a:t>Growth (add-on)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4571999" y="4617720"/>
            <a:ext cx="3291839" cy="256032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A2036"/>
                </a:solidFill>
                <a:latin typeface="Calibri"/>
              </a:rPr>
              <a:t>· YouTube bilingual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571999" y="4846320"/>
            <a:ext cx="3291839" cy="256032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A2036"/>
                </a:solidFill>
                <a:latin typeface="Calibri"/>
              </a:rPr>
              <a:t>· Reels cadence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4571999" y="5074920"/>
            <a:ext cx="3291839" cy="256032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A2036"/>
                </a:solidFill>
                <a:latin typeface="Calibri"/>
              </a:rPr>
              <a:t>· Google &amp; Meta Ads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4571999" y="5303520"/>
            <a:ext cx="3291839" cy="256032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A2036"/>
                </a:solidFill>
                <a:latin typeface="Calibri"/>
              </a:rPr>
              <a:t>· Media outreach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4571999" y="5532120"/>
            <a:ext cx="3291839" cy="256032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A2036"/>
                </a:solidFill>
                <a:latin typeface="Calibri"/>
              </a:rPr>
              <a:t>· Award pursuit</a:t>
            </a:r>
          </a:p>
        </p:txBody>
      </p:sp>
      <p:sp>
        <p:nvSpPr>
          <p:cNvPr id="43" name="Rectangle 42"/>
          <p:cNvSpPr/>
          <p:nvPr/>
        </p:nvSpPr>
        <p:spPr>
          <a:xfrm>
            <a:off x="8138158" y="4069080"/>
            <a:ext cx="3749039" cy="1965960"/>
          </a:xfrm>
          <a:prstGeom prst="rect">
            <a:avLst/>
          </a:prstGeom>
          <a:solidFill>
            <a:srgbClr val="F3EFE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8321038" y="4206240"/>
            <a:ext cx="3383279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 i="0">
                <a:solidFill>
                  <a:srgbClr val="0A0E1A"/>
                </a:solidFill>
                <a:latin typeface="Georgia"/>
              </a:rPr>
              <a:t>Analytics &amp; Proof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8412478" y="4617720"/>
            <a:ext cx="3291839" cy="256032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A2036"/>
                </a:solidFill>
                <a:latin typeface="Calibri"/>
              </a:rPr>
              <a:t>· GA4 dashboard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8412478" y="4846320"/>
            <a:ext cx="3291839" cy="256032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A2036"/>
                </a:solidFill>
                <a:latin typeface="Calibri"/>
              </a:rPr>
              <a:t>· Attribution model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8412478" y="5074920"/>
            <a:ext cx="3291839" cy="256032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A2036"/>
                </a:solidFill>
                <a:latin typeface="Calibri"/>
              </a:rPr>
              <a:t>· Monthly reporting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8412478" y="5303520"/>
            <a:ext cx="3291839" cy="256032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A2036"/>
                </a:solidFill>
                <a:latin typeface="Calibri"/>
              </a:rPr>
              <a:t>· Quarterly QBR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8412478" y="5532120"/>
            <a:ext cx="3291839" cy="256032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A2036"/>
                </a:solidFill>
                <a:latin typeface="Calibri"/>
              </a:rPr>
              <a:t>· Lead-source tagging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457200" y="6492240"/>
            <a:ext cx="5486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 i="0">
                <a:solidFill>
                  <a:srgbClr val="6B6E78"/>
                </a:solidFill>
                <a:latin typeface="Calibri"/>
              </a:rPr>
              <a:t>RevenueAxis Agency · Confidential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11247120" y="6492240"/>
            <a:ext cx="7315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900" b="0" i="0">
                <a:solidFill>
                  <a:srgbClr val="6B6E78"/>
                </a:solidFill>
                <a:latin typeface="Calibri"/>
              </a:rPr>
              <a:t>11/15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BFA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457200" y="457200"/>
            <a:ext cx="914400" cy="38100"/>
          </a:xfrm>
          <a:prstGeom prst="rect">
            <a:avLst/>
          </a:prstGeom>
          <a:solidFill>
            <a:srgbClr val="C9A9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48640"/>
            <a:ext cx="7315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 i="0">
                <a:solidFill>
                  <a:srgbClr val="A58640"/>
                </a:solidFill>
                <a:latin typeface="Calibri"/>
              </a:rPr>
              <a:t>SLIDE 12 · HOMEPAGE MOCKUP PREVIEW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822960"/>
            <a:ext cx="1124712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400" b="1" i="0">
                <a:solidFill>
                  <a:srgbClr val="0A0E1A"/>
                </a:solidFill>
                <a:latin typeface="Georgia"/>
              </a:rPr>
              <a:t>A glimpse of what Ashkan Homes v2 looks like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965960"/>
            <a:ext cx="6858000" cy="4389120"/>
          </a:xfrm>
          <a:prstGeom prst="rect">
            <a:avLst/>
          </a:prstGeom>
          <a:solidFill>
            <a:srgbClr val="0A0E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31520" y="2194560"/>
            <a:ext cx="5486400" cy="7315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800" b="1" i="0">
                <a:solidFill>
                  <a:srgbClr val="FBFAF6"/>
                </a:solidFill>
                <a:latin typeface="Georgia"/>
              </a:rPr>
              <a:t>Ashkan Homes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2926080"/>
            <a:ext cx="5943600" cy="1463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0" i="0">
                <a:solidFill>
                  <a:srgbClr val="F3EFE5"/>
                </a:solidFill>
                <a:latin typeface="Georgia"/>
              </a:rPr>
              <a:t>Finding home, in every language you speak.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4297680"/>
            <a:ext cx="594360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0" i="1">
                <a:solidFill>
                  <a:srgbClr val="C9A961"/>
                </a:solidFill>
                <a:latin typeface="Georgia"/>
              </a:rPr>
              <a:t>خانه‌ای می‌یابیم، به زبانی که با آن راحت‌ترید.</a:t>
            </a:r>
          </a:p>
        </p:txBody>
      </p:sp>
      <p:sp>
        <p:nvSpPr>
          <p:cNvPr id="10" name="Rectangle 9"/>
          <p:cNvSpPr/>
          <p:nvPr/>
        </p:nvSpPr>
        <p:spPr>
          <a:xfrm>
            <a:off x="731520" y="5029200"/>
            <a:ext cx="1645920" cy="411480"/>
          </a:xfrm>
          <a:prstGeom prst="rect">
            <a:avLst/>
          </a:prstGeom>
          <a:solidFill>
            <a:srgbClr val="C9A9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31520" y="5074920"/>
            <a:ext cx="16459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100" b="1" i="0">
                <a:solidFill>
                  <a:srgbClr val="0A0E1A"/>
                </a:solidFill>
                <a:latin typeface="Calibri"/>
              </a:rPr>
              <a:t>Search Listings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560320" y="5029200"/>
            <a:ext cx="1828800" cy="411480"/>
          </a:xfrm>
          <a:prstGeom prst="rect">
            <a:avLst/>
          </a:prstGeom>
          <a:solidFill>
            <a:srgbClr val="0A0E1A"/>
          </a:solidFill>
          <a:ln w="6350">
            <a:solidFill>
              <a:srgbClr val="C9A96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2560320" y="5074920"/>
            <a:ext cx="18288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100" b="1" i="0">
                <a:solidFill>
                  <a:srgbClr val="C9A961"/>
                </a:solidFill>
                <a:latin typeface="Calibri"/>
              </a:rPr>
              <a:t>Book Consultation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589520" y="1965960"/>
            <a:ext cx="4114800" cy="4389120"/>
          </a:xfrm>
          <a:prstGeom prst="rect">
            <a:avLst/>
          </a:prstGeom>
          <a:solidFill>
            <a:srgbClr val="F3EFE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7772400" y="2148840"/>
            <a:ext cx="3749039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 i="0">
                <a:solidFill>
                  <a:srgbClr val="0A0E1A"/>
                </a:solidFill>
                <a:latin typeface="Georgia"/>
              </a:rPr>
              <a:t>What changes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772400" y="2743200"/>
            <a:ext cx="3749039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 i="0">
                <a:solidFill>
                  <a:srgbClr val="1A2036"/>
                </a:solidFill>
                <a:latin typeface="Calibri"/>
              </a:rPr>
              <a:t>› EN ⇄ FA language toggle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772400" y="3154680"/>
            <a:ext cx="3749039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 i="0">
                <a:solidFill>
                  <a:srgbClr val="1A2036"/>
                </a:solidFill>
                <a:latin typeface="Calibri"/>
              </a:rPr>
              <a:t>› Persian community section (فارسی)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772400" y="3566160"/>
            <a:ext cx="3749039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 i="0">
                <a:solidFill>
                  <a:srgbClr val="1A2036"/>
                </a:solidFill>
                <a:latin typeface="Calibri"/>
              </a:rPr>
              <a:t>› IDX search with real MLS hookup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772400" y="3977640"/>
            <a:ext cx="3749039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 i="0">
                <a:solidFill>
                  <a:srgbClr val="1A2036"/>
                </a:solidFill>
                <a:latin typeface="Calibri"/>
              </a:rPr>
              <a:t>› About with quantifiable credentials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772400" y="4389120"/>
            <a:ext cx="3749039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 i="0">
                <a:solidFill>
                  <a:srgbClr val="1A2036"/>
                </a:solidFill>
                <a:latin typeface="Calibri"/>
              </a:rPr>
              <a:t>› CASL-compliant contact form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772400" y="4800600"/>
            <a:ext cx="3749039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 i="0">
                <a:solidFill>
                  <a:srgbClr val="1A2036"/>
                </a:solidFill>
                <a:latin typeface="Calibri"/>
              </a:rPr>
              <a:t>› Testimonials with attribution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772400" y="5212080"/>
            <a:ext cx="3749039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 i="0">
                <a:solidFill>
                  <a:srgbClr val="1A2036"/>
                </a:solidFill>
                <a:latin typeface="Calibri"/>
              </a:rPr>
              <a:t>› Clean grade-A typography &amp; color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772400" y="5623560"/>
            <a:ext cx="3749039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 i="0">
                <a:solidFill>
                  <a:srgbClr val="1A2036"/>
                </a:solidFill>
                <a:latin typeface="Calibri"/>
              </a:rPr>
              <a:t>› Mobile-first, Core-Web-Vitals ready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57200" y="6492240"/>
            <a:ext cx="5486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 i="0">
                <a:solidFill>
                  <a:srgbClr val="6B6E78"/>
                </a:solidFill>
                <a:latin typeface="Calibri"/>
              </a:rPr>
              <a:t>RevenueAxis Agency · Confidential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1247120" y="6492240"/>
            <a:ext cx="7315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900" b="0" i="0">
                <a:solidFill>
                  <a:srgbClr val="6B6E78"/>
                </a:solidFill>
                <a:latin typeface="Calibri"/>
              </a:rPr>
              <a:t>12/15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BFA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457200" y="457200"/>
            <a:ext cx="914400" cy="38100"/>
          </a:xfrm>
          <a:prstGeom prst="rect">
            <a:avLst/>
          </a:prstGeom>
          <a:solidFill>
            <a:srgbClr val="C9A9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48640"/>
            <a:ext cx="7315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 i="0">
                <a:solidFill>
                  <a:srgbClr val="A58640"/>
                </a:solidFill>
                <a:latin typeface="Calibri"/>
              </a:rPr>
              <a:t>SLIDE 13 · 90-DAY ROADMAP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822960"/>
            <a:ext cx="1124712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400" b="1" i="0">
                <a:solidFill>
                  <a:srgbClr val="0A0E1A"/>
                </a:solidFill>
                <a:latin typeface="Georgia"/>
              </a:rPr>
              <a:t>Month-by-month breakdown of Phase 2 interventions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965960"/>
            <a:ext cx="3749039" cy="4480560"/>
          </a:xfrm>
          <a:prstGeom prst="rect">
            <a:avLst/>
          </a:prstGeom>
          <a:solidFill>
            <a:srgbClr val="F3EFE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457200" y="1965960"/>
            <a:ext cx="3749039" cy="457200"/>
          </a:xfrm>
          <a:prstGeom prst="rect">
            <a:avLst/>
          </a:prstGeom>
          <a:solidFill>
            <a:srgbClr val="0A0E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40080" y="2039112"/>
            <a:ext cx="3383279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600" b="1" i="0">
                <a:solidFill>
                  <a:srgbClr val="C9A961"/>
                </a:solidFill>
                <a:latin typeface="Georgia"/>
              </a:rPr>
              <a:t>Month 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5800" y="2606040"/>
            <a:ext cx="3291839" cy="5943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A2036"/>
                </a:solidFill>
                <a:latin typeface="Calibri"/>
              </a:rPr>
              <a:t>› P0: GBP reclaim, title fix, /search-listings/ noindex removed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85800" y="3200400"/>
            <a:ext cx="3291839" cy="5943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A2036"/>
                </a:solidFill>
                <a:latin typeface="Calibri"/>
              </a:rPr>
              <a:t>› P0: Delete duplicate LinkedIn; consolidate Facebook; restore H1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85800" y="3794760"/>
            <a:ext cx="3291839" cy="5943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A2036"/>
                </a:solidFill>
                <a:latin typeface="Calibri"/>
              </a:rPr>
              <a:t>› P0: Restore Burnaby + Coquitlam pages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85800" y="4389120"/>
            <a:ext cx="3291839" cy="5943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A2036"/>
                </a:solidFill>
                <a:latin typeface="Calibri"/>
              </a:rPr>
              <a:t>› P1: Submit sitemap; GA4 + GTM + consent ship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85800" y="4983480"/>
            <a:ext cx="3291839" cy="5943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A2036"/>
                </a:solidFill>
                <a:latin typeface="Calibri"/>
              </a:rPr>
              <a:t>› P1: Deploy llms.txt; first Schema.org stack (Organization → RealEstateAgent)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85800" y="5577840"/>
            <a:ext cx="3291839" cy="5943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A2036"/>
                </a:solidFill>
                <a:latin typeface="Calibri"/>
              </a:rPr>
              <a:t>› P1: Register RMA, RankMyAgent, 6 Persian directories; claim social handles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297679" y="1965960"/>
            <a:ext cx="3749039" cy="4480560"/>
          </a:xfrm>
          <a:prstGeom prst="rect">
            <a:avLst/>
          </a:prstGeom>
          <a:solidFill>
            <a:srgbClr val="F3EFE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4297679" y="1965960"/>
            <a:ext cx="3749039" cy="457200"/>
          </a:xfrm>
          <a:prstGeom prst="rect">
            <a:avLst/>
          </a:prstGeom>
          <a:solidFill>
            <a:srgbClr val="0A0E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4480559" y="2039112"/>
            <a:ext cx="3383279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600" b="1" i="0">
                <a:solidFill>
                  <a:srgbClr val="C9A961"/>
                </a:solidFill>
                <a:latin typeface="Georgia"/>
              </a:rPr>
              <a:t>Month 2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26279" y="2606040"/>
            <a:ext cx="3291839" cy="5943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A2036"/>
                </a:solidFill>
                <a:latin typeface="Calibri"/>
              </a:rPr>
              <a:t>› P2: Unique title + meta across all pages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526279" y="3200400"/>
            <a:ext cx="3291839" cy="5943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A2036"/>
                </a:solidFill>
                <a:latin typeface="Calibri"/>
              </a:rPr>
              <a:t>› P2: Alt-text remediation (target 95%)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26279" y="3794760"/>
            <a:ext cx="3291839" cy="5943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A2036"/>
                </a:solidFill>
                <a:latin typeface="Calibri"/>
              </a:rPr>
              <a:t>› P2: Restore /testimonials/; breadcrumbs ship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526279" y="4389120"/>
            <a:ext cx="3291839" cy="5943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A2036"/>
                </a:solidFill>
                <a:latin typeface="Calibri"/>
              </a:rPr>
              <a:t>› P3: First 3 rewritten neighbourhood guides (Vancouver, N Van, W Van)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526279" y="4983480"/>
            <a:ext cx="3291839" cy="5943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A2036"/>
                </a:solidFill>
                <a:latin typeface="Calibri"/>
              </a:rPr>
              <a:t>› P3: Blog relaunch — first monthly market update (May 2026)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526279" y="5577840"/>
            <a:ext cx="3291839" cy="5943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A2036"/>
                </a:solidFill>
                <a:latin typeface="Calibri"/>
              </a:rPr>
              <a:t>› P3: Review-solicitation SOP live — first outreach cycle</a:t>
            </a:r>
          </a:p>
        </p:txBody>
      </p:sp>
      <p:sp>
        <p:nvSpPr>
          <p:cNvPr id="24" name="Rectangle 23"/>
          <p:cNvSpPr/>
          <p:nvPr/>
        </p:nvSpPr>
        <p:spPr>
          <a:xfrm>
            <a:off x="8138158" y="1965960"/>
            <a:ext cx="3749039" cy="4480560"/>
          </a:xfrm>
          <a:prstGeom prst="rect">
            <a:avLst/>
          </a:prstGeom>
          <a:solidFill>
            <a:srgbClr val="F3EFE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8138158" y="1965960"/>
            <a:ext cx="3749039" cy="457200"/>
          </a:xfrm>
          <a:prstGeom prst="rect">
            <a:avLst/>
          </a:prstGeom>
          <a:solidFill>
            <a:srgbClr val="0A0E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8321038" y="2039112"/>
            <a:ext cx="3383279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600" b="1" i="0">
                <a:solidFill>
                  <a:srgbClr val="C9A961"/>
                </a:solidFill>
                <a:latin typeface="Georgia"/>
              </a:rPr>
              <a:t>Month 3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366758" y="2606040"/>
            <a:ext cx="3291839" cy="5943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A2036"/>
                </a:solidFill>
                <a:latin typeface="Calibri"/>
              </a:rPr>
              <a:t>› P3: Wikidata entity submitted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366758" y="3200400"/>
            <a:ext cx="3291839" cy="5943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A2036"/>
                </a:solidFill>
                <a:latin typeface="Calibri"/>
              </a:rPr>
              <a:t>› P3: Farsi /fa/ cluster — first 4 URLs live (home, about, buyer guide, seller guide)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366758" y="3794760"/>
            <a:ext cx="3291839" cy="5943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A2036"/>
                </a:solidFill>
                <a:latin typeface="Calibri"/>
              </a:rPr>
              <a:t>› P3: Remaining 3 neighbourhood guides (Burnaby, Coquitlam, Delta)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8366758" y="4389120"/>
            <a:ext cx="3291839" cy="5943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A2036"/>
                </a:solidFill>
                <a:latin typeface="Calibri"/>
              </a:rPr>
              <a:t>› P3: Monthly market update June 2026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8366758" y="4983480"/>
            <a:ext cx="3291839" cy="5943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A2036"/>
                </a:solidFill>
                <a:latin typeface="Calibri"/>
              </a:rPr>
              <a:t>› P3: Media pitches sent (5 target outlets)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8366758" y="5577840"/>
            <a:ext cx="3291839" cy="5943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A2036"/>
                </a:solidFill>
                <a:latin typeface="Calibri"/>
              </a:rPr>
              <a:t>› P4: YouTube channel live + first 2 videos (EN + FA tours)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57200" y="6492240"/>
            <a:ext cx="5486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 i="0">
                <a:solidFill>
                  <a:srgbClr val="6B6E78"/>
                </a:solidFill>
                <a:latin typeface="Calibri"/>
              </a:rPr>
              <a:t>RevenueAxis Agency · Confidential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1247120" y="6492240"/>
            <a:ext cx="7315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900" b="0" i="0">
                <a:solidFill>
                  <a:srgbClr val="6B6E78"/>
                </a:solidFill>
                <a:latin typeface="Calibri"/>
              </a:rPr>
              <a:t>13/15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BFA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457200" y="457200"/>
            <a:ext cx="914400" cy="38100"/>
          </a:xfrm>
          <a:prstGeom prst="rect">
            <a:avLst/>
          </a:prstGeom>
          <a:solidFill>
            <a:srgbClr val="C9A9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48640"/>
            <a:ext cx="7315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 i="0">
                <a:solidFill>
                  <a:srgbClr val="A58640"/>
                </a:solidFill>
                <a:latin typeface="Calibri"/>
              </a:rPr>
              <a:t>SLIDE 14 · INVESTMENT &amp; ROI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822960"/>
            <a:ext cx="1124712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400" b="1" i="0">
                <a:solidFill>
                  <a:srgbClr val="0A0E1A"/>
                </a:solidFill>
                <a:latin typeface="Georgia"/>
              </a:rPr>
              <a:t>Tiered engagement. Conservative ROI framing.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965960"/>
            <a:ext cx="11247120" cy="1097280"/>
          </a:xfrm>
          <a:prstGeom prst="rect">
            <a:avLst/>
          </a:prstGeom>
          <a:solidFill>
            <a:srgbClr val="F3EFE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457200" y="1965960"/>
            <a:ext cx="109728" cy="1097280"/>
          </a:xfrm>
          <a:prstGeom prst="rect">
            <a:avLst/>
          </a:prstGeom>
          <a:solidFill>
            <a:srgbClr val="C9A9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31520" y="2103120"/>
            <a:ext cx="36576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 i="0">
                <a:solidFill>
                  <a:srgbClr val="0A0E1A"/>
                </a:solidFill>
                <a:latin typeface="Georgia"/>
              </a:rPr>
              <a:t>Foundation Sprint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256032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 i="0">
                <a:solidFill>
                  <a:srgbClr val="A58640"/>
                </a:solidFill>
                <a:latin typeface="Calibri"/>
              </a:rPr>
              <a:t>One-time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0" y="2240280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 i="0">
                <a:solidFill>
                  <a:srgbClr val="0A0E1A"/>
                </a:solidFill>
                <a:latin typeface="Georgia"/>
              </a:rPr>
              <a:t>$7,500 – $12,500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498080" y="2240280"/>
            <a:ext cx="4114800" cy="7315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 i="0">
                <a:solidFill>
                  <a:srgbClr val="1A2036"/>
                </a:solidFill>
                <a:latin typeface="Calibri"/>
              </a:rPr>
              <a:t>All P0 + P1. 4–6 weeks. Non-optional.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57200" y="3154680"/>
            <a:ext cx="11247120" cy="1097280"/>
          </a:xfrm>
          <a:prstGeom prst="rect">
            <a:avLst/>
          </a:prstGeom>
          <a:solidFill>
            <a:srgbClr val="F3EFE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57200" y="3154680"/>
            <a:ext cx="109728" cy="1097280"/>
          </a:xfrm>
          <a:prstGeom prst="rect">
            <a:avLst/>
          </a:prstGeom>
          <a:solidFill>
            <a:srgbClr val="A586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 i="0">
                <a:solidFill>
                  <a:srgbClr val="0A0E1A"/>
                </a:solidFill>
                <a:latin typeface="Georgia"/>
              </a:rPr>
              <a:t>GEO + Content Engine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31520" y="374904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 i="0">
                <a:solidFill>
                  <a:srgbClr val="A58640"/>
                </a:solidFill>
                <a:latin typeface="Calibri"/>
              </a:rPr>
              <a:t>Retainer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72000" y="3429000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 i="0">
                <a:solidFill>
                  <a:srgbClr val="0A0E1A"/>
                </a:solidFill>
                <a:latin typeface="Georgia"/>
              </a:rPr>
              <a:t>$3,500 – $6,000 / mo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498080" y="3429000"/>
            <a:ext cx="4114800" cy="7315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 i="0">
                <a:solidFill>
                  <a:srgbClr val="1A2036"/>
                </a:solidFill>
                <a:latin typeface="Calibri"/>
              </a:rPr>
              <a:t>P2 + P3 execution. 6-month min. The compounding curve lives here.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57200" y="4343400"/>
            <a:ext cx="11247120" cy="1097280"/>
          </a:xfrm>
          <a:prstGeom prst="rect">
            <a:avLst/>
          </a:prstGeom>
          <a:solidFill>
            <a:srgbClr val="F3EFE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457200" y="4343400"/>
            <a:ext cx="109728" cy="1097280"/>
          </a:xfrm>
          <a:prstGeom prst="rect">
            <a:avLst/>
          </a:prstGeom>
          <a:solidFill>
            <a:srgbClr val="1A203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31520" y="4480560"/>
            <a:ext cx="36576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 i="0">
                <a:solidFill>
                  <a:srgbClr val="0A0E1A"/>
                </a:solidFill>
                <a:latin typeface="Georgia"/>
              </a:rPr>
              <a:t>Growth Acceleration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" y="493776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 i="0">
                <a:solidFill>
                  <a:srgbClr val="A58640"/>
                </a:solidFill>
                <a:latin typeface="Calibri"/>
              </a:rPr>
              <a:t>Add-on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572000" y="4617720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 i="0">
                <a:solidFill>
                  <a:srgbClr val="0A0E1A"/>
                </a:solidFill>
                <a:latin typeface="Georgia"/>
              </a:rPr>
              <a:t>$4,000 – $7,500 / mo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498080" y="4617720"/>
            <a:ext cx="4114800" cy="7315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 i="0">
                <a:solidFill>
                  <a:srgbClr val="1A2036"/>
                </a:solidFill>
                <a:latin typeface="Calibri"/>
              </a:rPr>
              <a:t>YouTube, Reels, paid media, media outreach. Start month 3.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57200" y="5577840"/>
            <a:ext cx="1124712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600" b="1" i="0">
                <a:solidFill>
                  <a:srgbClr val="0A0E1A"/>
                </a:solidFill>
                <a:latin typeface="Georgia"/>
              </a:rPr>
              <a:t>12-month envelope: $49,500 – $123,500 depending on tier selection.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57200" y="5943600"/>
            <a:ext cx="11247120" cy="7315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 i="1">
                <a:solidFill>
                  <a:srgbClr val="6B6E78"/>
                </a:solidFill>
                <a:latin typeface="Calibri"/>
              </a:rPr>
              <a:t>GBP reclaim alone recaptures ~2–6 misdirected branded-search prospects per week. At Lower Mainland averages: ≈ $45K–$180K annualized incremental revenue from the first day of work.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57200" y="6492240"/>
            <a:ext cx="5486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 i="0">
                <a:solidFill>
                  <a:srgbClr val="6B6E78"/>
                </a:solidFill>
                <a:latin typeface="Calibri"/>
              </a:rPr>
              <a:t>RevenueAxis Agency · Confidential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1247120" y="6492240"/>
            <a:ext cx="7315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900" b="0" i="0">
                <a:solidFill>
                  <a:srgbClr val="6B6E78"/>
                </a:solidFill>
                <a:latin typeface="Calibri"/>
              </a:rPr>
              <a:t>14/15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731520" y="822960"/>
            <a:ext cx="1097280" cy="38100"/>
          </a:xfrm>
          <a:prstGeom prst="rect">
            <a:avLst/>
          </a:prstGeom>
          <a:solidFill>
            <a:srgbClr val="C9A9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960120"/>
            <a:ext cx="7315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 i="0">
                <a:solidFill>
                  <a:srgbClr val="C9A961"/>
                </a:solidFill>
                <a:latin typeface="Georgia"/>
              </a:rPr>
              <a:t>SLIDE 15 · NEXT STEPS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645920"/>
            <a:ext cx="10972800" cy="1371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8000" b="1" i="0">
                <a:solidFill>
                  <a:srgbClr val="FBFAF6"/>
                </a:solidFill>
                <a:latin typeface="Georgia"/>
              </a:rPr>
              <a:t>Let's talk.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3474720"/>
            <a:ext cx="1005840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0" i="0">
                <a:solidFill>
                  <a:srgbClr val="F3EFE5"/>
                </a:solidFill>
                <a:latin typeface="Calibri"/>
              </a:rPr>
              <a:t>A 45-minute discovery call to walk through this audit together and confirm the scope of Phase 2.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4572000"/>
            <a:ext cx="914400" cy="10972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6000" b="1" i="0">
                <a:solidFill>
                  <a:srgbClr val="C9A961"/>
                </a:solidFill>
                <a:latin typeface="Georgia"/>
              </a:rPr>
              <a:t>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737360" y="4617720"/>
            <a:ext cx="27432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600" b="1" i="0">
                <a:solidFill>
                  <a:srgbClr val="FBFAF6"/>
                </a:solidFill>
                <a:latin typeface="Georgia"/>
              </a:rPr>
              <a:t>Book the call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737360" y="5074920"/>
            <a:ext cx="2743200" cy="7315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 i="0">
                <a:solidFill>
                  <a:srgbClr val="F3EFE5"/>
                </a:solidFill>
                <a:latin typeface="Calibri"/>
              </a:rPr>
              <a:t>45 min — we bring a live working doc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480559" y="4572000"/>
            <a:ext cx="914400" cy="10972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6000" b="1" i="0">
                <a:solidFill>
                  <a:srgbClr val="C9A961"/>
                </a:solidFill>
                <a:latin typeface="Georgia"/>
              </a:rPr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86399" y="4617720"/>
            <a:ext cx="27432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600" b="1" i="0">
                <a:solidFill>
                  <a:srgbClr val="FBFAF6"/>
                </a:solidFill>
                <a:latin typeface="Georgia"/>
              </a:rPr>
              <a:t>Confirm tier selection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86399" y="5074920"/>
            <a:ext cx="2743200" cy="7315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 i="0">
                <a:solidFill>
                  <a:srgbClr val="F3EFE5"/>
                </a:solidFill>
                <a:latin typeface="Calibri"/>
              </a:rPr>
              <a:t>Foundation Sprint → Retainer → Growth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229598" y="4572000"/>
            <a:ext cx="914400" cy="10972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6000" b="1" i="0">
                <a:solidFill>
                  <a:srgbClr val="C9A961"/>
                </a:solidFill>
                <a:latin typeface="Georgia"/>
              </a:rPr>
              <a:t>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235438" y="4617720"/>
            <a:ext cx="27432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600" b="1" i="0">
                <a:solidFill>
                  <a:srgbClr val="FBFAF6"/>
                </a:solidFill>
                <a:latin typeface="Georgia"/>
              </a:rPr>
              <a:t>Kick off Phase 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235438" y="5074920"/>
            <a:ext cx="2743200" cy="7315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 i="0">
                <a:solidFill>
                  <a:srgbClr val="F3EFE5"/>
                </a:solidFill>
                <a:latin typeface="Calibri"/>
              </a:rPr>
              <a:t>P0 actions live in 72 hours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31520" y="6400800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6B6E78"/>
                </a:solidFill>
                <a:latin typeface="Calibri"/>
              </a:rPr>
              <a:t>RevenueAxis Agency · revenueaxis.agency · Confidential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BFA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457200" y="457200"/>
            <a:ext cx="914400" cy="38100"/>
          </a:xfrm>
          <a:prstGeom prst="rect">
            <a:avLst/>
          </a:prstGeom>
          <a:solidFill>
            <a:srgbClr val="C9A9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48640"/>
            <a:ext cx="7315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 i="0">
                <a:solidFill>
                  <a:srgbClr val="A58640"/>
                </a:solidFill>
                <a:latin typeface="Calibri"/>
              </a:rPr>
              <a:t>SLIDE 2 · THE OPPORTUNITY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822960"/>
            <a:ext cx="1124712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400" b="1" i="0">
                <a:solidFill>
                  <a:srgbClr val="0A0E1A"/>
                </a:solidFill>
                <a:latin typeface="Georgia"/>
              </a:rPr>
              <a:t>The Lower Mainland is a buyer's market. Persian-speaking buyers need a guide.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2011680"/>
            <a:ext cx="3657600" cy="1280160"/>
          </a:xfrm>
          <a:prstGeom prst="rect">
            <a:avLst/>
          </a:prstGeom>
          <a:solidFill>
            <a:srgbClr val="F3EFE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94360" y="2148840"/>
            <a:ext cx="338328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 i="0">
                <a:solidFill>
                  <a:srgbClr val="0A0E1A"/>
                </a:solidFill>
                <a:latin typeface="Georgia"/>
              </a:rPr>
              <a:t>$1.11M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94360" y="2788920"/>
            <a:ext cx="338328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A2036"/>
                </a:solidFill>
                <a:latin typeface="Calibri"/>
              </a:rPr>
              <a:t>Composite benchmark, Dec 2025 — down 4.5% YoY</a:t>
            </a:r>
          </a:p>
        </p:txBody>
      </p:sp>
      <p:sp>
        <p:nvSpPr>
          <p:cNvPr id="9" name="Rectangle 8"/>
          <p:cNvSpPr/>
          <p:nvPr/>
        </p:nvSpPr>
        <p:spPr>
          <a:xfrm>
            <a:off x="4251960" y="2011680"/>
            <a:ext cx="3657600" cy="1280160"/>
          </a:xfrm>
          <a:prstGeom prst="rect">
            <a:avLst/>
          </a:prstGeom>
          <a:solidFill>
            <a:srgbClr val="F3EFE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389120" y="2148840"/>
            <a:ext cx="338328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 i="0">
                <a:solidFill>
                  <a:srgbClr val="0A0E1A"/>
                </a:solidFill>
                <a:latin typeface="Georgia"/>
              </a:rPr>
              <a:t>21%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389120" y="2788920"/>
            <a:ext cx="338328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A2036"/>
                </a:solidFill>
                <a:latin typeface="Calibri"/>
              </a:rPr>
              <a:t>Sales-to-new-listings ratio, Jan 2026 (balanced = 45%)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046720" y="2011680"/>
            <a:ext cx="3657600" cy="1280160"/>
          </a:xfrm>
          <a:prstGeom prst="rect">
            <a:avLst/>
          </a:prstGeom>
          <a:solidFill>
            <a:srgbClr val="F3EFE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183880" y="2148840"/>
            <a:ext cx="338328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 i="0">
                <a:solidFill>
                  <a:srgbClr val="0A0E1A"/>
                </a:solidFill>
                <a:latin typeface="Georgia"/>
              </a:rPr>
              <a:t>40,000+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83880" y="2788920"/>
            <a:ext cx="338328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A2036"/>
                </a:solidFill>
                <a:latin typeface="Calibri"/>
              </a:rPr>
              <a:t>Active listings across BC — highest in a decade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57200" y="3474720"/>
            <a:ext cx="3657600" cy="1280160"/>
          </a:xfrm>
          <a:prstGeom prst="rect">
            <a:avLst/>
          </a:prstGeom>
          <a:solidFill>
            <a:srgbClr val="F3EFE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594360" y="3611880"/>
            <a:ext cx="338328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 i="0">
                <a:solidFill>
                  <a:srgbClr val="0A0E1A"/>
                </a:solidFill>
                <a:latin typeface="Georgia"/>
              </a:rPr>
              <a:t>+12%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94360" y="4251960"/>
            <a:ext cx="338328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A2036"/>
                </a:solidFill>
                <a:latin typeface="Calibri"/>
              </a:rPr>
              <a:t>BCREA 2026 unit volume forecast — buyers returning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251960" y="3474720"/>
            <a:ext cx="3657600" cy="1280160"/>
          </a:xfrm>
          <a:prstGeom prst="rect">
            <a:avLst/>
          </a:prstGeom>
          <a:solidFill>
            <a:srgbClr val="F3EFE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4389120" y="3611880"/>
            <a:ext cx="338328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 i="0">
                <a:solidFill>
                  <a:srgbClr val="0A0E1A"/>
                </a:solidFill>
                <a:latin typeface="Georgia"/>
              </a:rPr>
              <a:t>46%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389120" y="4251960"/>
            <a:ext cx="338328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A2036"/>
                </a:solidFill>
                <a:latin typeface="Calibri"/>
              </a:rPr>
              <a:t>Of agents use AI — the rest are months from falling behind</a:t>
            </a:r>
          </a:p>
        </p:txBody>
      </p:sp>
      <p:sp>
        <p:nvSpPr>
          <p:cNvPr id="21" name="Rectangle 20"/>
          <p:cNvSpPr/>
          <p:nvPr/>
        </p:nvSpPr>
        <p:spPr>
          <a:xfrm>
            <a:off x="8046720" y="3474720"/>
            <a:ext cx="3657600" cy="1280160"/>
          </a:xfrm>
          <a:prstGeom prst="rect">
            <a:avLst/>
          </a:prstGeom>
          <a:solidFill>
            <a:srgbClr val="F3EFE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8183880" y="3611880"/>
            <a:ext cx="338328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 i="0">
                <a:solidFill>
                  <a:srgbClr val="0A0E1A"/>
                </a:solidFill>
                <a:latin typeface="Georgia"/>
              </a:rPr>
              <a:t>12×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183880" y="4251960"/>
            <a:ext cx="338328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A2036"/>
                </a:solidFill>
                <a:latin typeface="Calibri"/>
              </a:rPr>
              <a:t>Video content share rate vs. text/image (NAR 2025)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57200" y="5212080"/>
            <a:ext cx="1124712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 i="1">
                <a:solidFill>
                  <a:srgbClr val="6B6E78"/>
                </a:solidFill>
                <a:latin typeface="Calibri"/>
              </a:rPr>
              <a:t>Translation: every Persian-speaking buyer who arrives at a Google search for a Lower Mainland realtor right now is deciding under uncertainty. Whoever shows up first and looks credible — wins the relationship for the next three transactions.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57200" y="6492240"/>
            <a:ext cx="5486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 i="0">
                <a:solidFill>
                  <a:srgbClr val="6B6E78"/>
                </a:solidFill>
                <a:latin typeface="Calibri"/>
              </a:rPr>
              <a:t>RevenueAxis Agency · Confidential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1247120" y="6492240"/>
            <a:ext cx="7315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900" b="0" i="0">
                <a:solidFill>
                  <a:srgbClr val="6B6E78"/>
                </a:solidFill>
                <a:latin typeface="Calibri"/>
              </a:rPr>
              <a:t>2/15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BFA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457200" y="457200"/>
            <a:ext cx="914400" cy="38100"/>
          </a:xfrm>
          <a:prstGeom prst="rect">
            <a:avLst/>
          </a:prstGeom>
          <a:solidFill>
            <a:srgbClr val="C9A9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48640"/>
            <a:ext cx="7315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 i="0">
                <a:solidFill>
                  <a:srgbClr val="A58640"/>
                </a:solidFill>
                <a:latin typeface="Calibri"/>
              </a:rPr>
              <a:t>SLIDE 3 · CURRENT STATE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822960"/>
            <a:ext cx="1124712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400" b="1" i="0">
                <a:solidFill>
                  <a:srgbClr val="0A0E1A"/>
                </a:solidFill>
                <a:latin typeface="Georgia"/>
              </a:rPr>
              <a:t>Digital presence scorecard — 6 axes, letter grades, observed state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965960"/>
            <a:ext cx="11247120" cy="685800"/>
          </a:xfrm>
          <a:prstGeom prst="rect">
            <a:avLst/>
          </a:prstGeom>
          <a:solidFill>
            <a:srgbClr val="F3EFE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457200" y="1965960"/>
            <a:ext cx="1188720" cy="685800"/>
          </a:xfrm>
          <a:prstGeom prst="rect">
            <a:avLst/>
          </a:prstGeom>
          <a:solidFill>
            <a:srgbClr val="B326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0" y="1993392"/>
            <a:ext cx="118872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3000" b="1" i="0">
                <a:solidFill>
                  <a:srgbClr val="FBFAF6"/>
                </a:solidFill>
                <a:latin typeface="Georgia"/>
              </a:rPr>
              <a:t>F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828800" y="2039112"/>
            <a:ext cx="29260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 i="0">
                <a:solidFill>
                  <a:srgbClr val="0A0E1A"/>
                </a:solidFill>
                <a:latin typeface="Georgia"/>
              </a:rPr>
              <a:t>AI Search / GEO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828800" y="2359152"/>
            <a:ext cx="96012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A2036"/>
                </a:solidFill>
                <a:latin typeface="Calibri"/>
              </a:rPr>
              <a:t>1/12 (branded only); 0/11 non-branded — invisible to Claude, ChatGPT, Perplexity, Gemini, AIO, Bing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57200" y="2715768"/>
            <a:ext cx="11247120" cy="685800"/>
          </a:xfrm>
          <a:prstGeom prst="rect">
            <a:avLst/>
          </a:prstGeom>
          <a:solidFill>
            <a:srgbClr val="F3EFE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457200" y="2715768"/>
            <a:ext cx="1188720" cy="685800"/>
          </a:xfrm>
          <a:prstGeom prst="rect">
            <a:avLst/>
          </a:prstGeom>
          <a:solidFill>
            <a:srgbClr val="C47C2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57200" y="2743200"/>
            <a:ext cx="118872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3000" b="1" i="0">
                <a:solidFill>
                  <a:srgbClr val="FBFAF6"/>
                </a:solidFill>
                <a:latin typeface="Georgia"/>
              </a:rPr>
              <a:t>D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828800" y="2788920"/>
            <a:ext cx="29260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 i="0">
                <a:solidFill>
                  <a:srgbClr val="0A0E1A"/>
                </a:solidFill>
                <a:latin typeface="Georgia"/>
              </a:rPr>
              <a:t>SEO Technical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828800" y="3108960"/>
            <a:ext cx="96012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A2036"/>
                </a:solidFill>
                <a:latin typeface="Calibri"/>
              </a:rPr>
              <a:t>2 of 231 pages indexed, /search-listings/ hidden from Google, JSON-LD generic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57200" y="3465576"/>
            <a:ext cx="11247120" cy="685800"/>
          </a:xfrm>
          <a:prstGeom prst="rect">
            <a:avLst/>
          </a:prstGeom>
          <a:solidFill>
            <a:srgbClr val="F3EFE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457200" y="3465576"/>
            <a:ext cx="1188720" cy="685800"/>
          </a:xfrm>
          <a:prstGeom prst="rect">
            <a:avLst/>
          </a:prstGeom>
          <a:solidFill>
            <a:srgbClr val="C47C2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457200" y="3493008"/>
            <a:ext cx="118872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3000" b="1" i="0">
                <a:solidFill>
                  <a:srgbClr val="FBFAF6"/>
                </a:solidFill>
                <a:latin typeface="Georgia"/>
              </a:rPr>
              <a:t>D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828800" y="3538728"/>
            <a:ext cx="29260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 i="0">
                <a:solidFill>
                  <a:srgbClr val="0A0E1A"/>
                </a:solidFill>
                <a:latin typeface="Georgia"/>
              </a:rPr>
              <a:t>SEO Content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828800" y="3858768"/>
            <a:ext cx="96012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A2036"/>
                </a:solidFill>
                <a:latin typeface="Calibri"/>
              </a:rPr>
              <a:t>Blog dead since Feb 2020; 105/108 boilerplate neighbourhood pages; About = 0/10 E-E-A-T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57200" y="4215384"/>
            <a:ext cx="11247120" cy="685800"/>
          </a:xfrm>
          <a:prstGeom prst="rect">
            <a:avLst/>
          </a:prstGeom>
          <a:solidFill>
            <a:srgbClr val="F3EFE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457200" y="4215384"/>
            <a:ext cx="1188720" cy="685800"/>
          </a:xfrm>
          <a:prstGeom prst="rect">
            <a:avLst/>
          </a:prstGeom>
          <a:solidFill>
            <a:srgbClr val="C47C2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457200" y="4242816"/>
            <a:ext cx="118872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3000" b="1" i="0">
                <a:solidFill>
                  <a:srgbClr val="FBFAF6"/>
                </a:solidFill>
                <a:latin typeface="Georgia"/>
              </a:rPr>
              <a:t>D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828800" y="4288536"/>
            <a:ext cx="29260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 i="0">
                <a:solidFill>
                  <a:srgbClr val="0A0E1A"/>
                </a:solidFill>
                <a:latin typeface="Georgia"/>
              </a:rPr>
              <a:t>Reputation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828800" y="4608576"/>
            <a:ext cx="96012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A2036"/>
                </a:solidFill>
                <a:latin typeface="Calibri"/>
              </a:rPr>
              <a:t>GBP shows wrong brokerage; unanswered REW negative; absent from 6 review platforms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57200" y="4965192"/>
            <a:ext cx="11247120" cy="685800"/>
          </a:xfrm>
          <a:prstGeom prst="rect">
            <a:avLst/>
          </a:prstGeom>
          <a:solidFill>
            <a:srgbClr val="F3EFE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457200" y="4965192"/>
            <a:ext cx="1188720" cy="685800"/>
          </a:xfrm>
          <a:prstGeom prst="rect">
            <a:avLst/>
          </a:prstGeom>
          <a:solidFill>
            <a:srgbClr val="A586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457200" y="4992624"/>
            <a:ext cx="118872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3000" b="1" i="0">
                <a:solidFill>
                  <a:srgbClr val="FBFAF6"/>
                </a:solidFill>
                <a:latin typeface="Georgia"/>
              </a:rPr>
              <a:t>C-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828800" y="5038344"/>
            <a:ext cx="29260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 i="0">
                <a:solidFill>
                  <a:srgbClr val="0A0E1A"/>
                </a:solidFill>
                <a:latin typeface="Georgia"/>
              </a:rPr>
              <a:t>Social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828800" y="5358384"/>
            <a:ext cx="96012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A2036"/>
                </a:solidFill>
                <a:latin typeface="Calibri"/>
              </a:rPr>
              <a:t>Duplicate LinkedIn; ghost Facebook; zombie Pinterest; 4 unclaimed handles; no YouTube</a:t>
            </a:r>
          </a:p>
        </p:txBody>
      </p:sp>
      <p:sp>
        <p:nvSpPr>
          <p:cNvPr id="31" name="Rectangle 30"/>
          <p:cNvSpPr/>
          <p:nvPr/>
        </p:nvSpPr>
        <p:spPr>
          <a:xfrm>
            <a:off x="457200" y="5715000"/>
            <a:ext cx="11247120" cy="685800"/>
          </a:xfrm>
          <a:prstGeom prst="rect">
            <a:avLst/>
          </a:prstGeom>
          <a:solidFill>
            <a:srgbClr val="F3EFE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457200" y="5715000"/>
            <a:ext cx="1188720" cy="685800"/>
          </a:xfrm>
          <a:prstGeom prst="rect">
            <a:avLst/>
          </a:prstGeom>
          <a:solidFill>
            <a:srgbClr val="A586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457200" y="5742432"/>
            <a:ext cx="118872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3000" b="1" i="0">
                <a:solidFill>
                  <a:srgbClr val="FBFAF6"/>
                </a:solidFill>
                <a:latin typeface="Georgia"/>
              </a:rPr>
              <a:t>C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828800" y="5788152"/>
            <a:ext cx="29260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 i="0">
                <a:solidFill>
                  <a:srgbClr val="0A0E1A"/>
                </a:solidFill>
                <a:latin typeface="Georgia"/>
              </a:rPr>
              <a:t>Infrastructure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1828800" y="6108192"/>
            <a:ext cx="96012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A2036"/>
                </a:solidFill>
                <a:latin typeface="Calibri"/>
              </a:rPr>
              <a:t>WordPress + RealtyBloc full lock-in; no CDN; no analytics; compression broken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57200" y="6492240"/>
            <a:ext cx="5486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 i="0">
                <a:solidFill>
                  <a:srgbClr val="6B6E78"/>
                </a:solidFill>
                <a:latin typeface="Calibri"/>
              </a:rPr>
              <a:t>RevenueAxis Agency · Confidential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1247120" y="6492240"/>
            <a:ext cx="7315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900" b="0" i="0">
                <a:solidFill>
                  <a:srgbClr val="6B6E78"/>
                </a:solidFill>
                <a:latin typeface="Calibri"/>
              </a:rPr>
              <a:t>3/15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BFA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457200" y="457200"/>
            <a:ext cx="914400" cy="38100"/>
          </a:xfrm>
          <a:prstGeom prst="rect">
            <a:avLst/>
          </a:prstGeom>
          <a:solidFill>
            <a:srgbClr val="C9A9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48640"/>
            <a:ext cx="7315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 i="0">
                <a:solidFill>
                  <a:srgbClr val="A58640"/>
                </a:solidFill>
                <a:latin typeface="Calibri"/>
              </a:rPr>
              <a:t>SLIDE 4 · THREE REVENUE BLOCKERS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822960"/>
            <a:ext cx="1124712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400" b="1" i="0">
                <a:solidFill>
                  <a:srgbClr val="0A0E1A"/>
                </a:solidFill>
                <a:latin typeface="Georgia"/>
              </a:rPr>
              <a:t>Three things are blocking leads from reaching you today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965960"/>
            <a:ext cx="3703320" cy="4297680"/>
          </a:xfrm>
          <a:prstGeom prst="rect">
            <a:avLst/>
          </a:prstGeom>
          <a:solidFill>
            <a:srgbClr val="F3EFE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457200" y="1965960"/>
            <a:ext cx="3703320" cy="73152"/>
          </a:xfrm>
          <a:prstGeom prst="rect">
            <a:avLst/>
          </a:prstGeom>
          <a:solidFill>
            <a:srgbClr val="B326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85800" y="2148840"/>
            <a:ext cx="32461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 i="0">
                <a:solidFill>
                  <a:srgbClr val="B3261E"/>
                </a:solidFill>
                <a:latin typeface="Calibri"/>
              </a:rPr>
              <a:t>P0 · #1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5800" y="2423160"/>
            <a:ext cx="324612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 i="0">
                <a:solidFill>
                  <a:srgbClr val="0A0E1A"/>
                </a:solidFill>
                <a:latin typeface="Georgia"/>
              </a:rPr>
              <a:t>Wrong brokerage on Google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85800" y="3566160"/>
            <a:ext cx="3246120" cy="2560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 i="0">
                <a:solidFill>
                  <a:srgbClr val="1A2036"/>
                </a:solidFill>
                <a:latin typeface="Calibri"/>
              </a:rPr>
              <a:t>Your Google Business Profile still says Engel &amp; Völkers, at 2475 Bellevue Ave in West Vancouver, and the website is an old evcanada.com URL. Every branded Google search routes to stale data.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251960" y="1965960"/>
            <a:ext cx="3703320" cy="4297680"/>
          </a:xfrm>
          <a:prstGeom prst="rect">
            <a:avLst/>
          </a:prstGeom>
          <a:solidFill>
            <a:srgbClr val="F3EFE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4251960" y="1965960"/>
            <a:ext cx="3703320" cy="73152"/>
          </a:xfrm>
          <a:prstGeom prst="rect">
            <a:avLst/>
          </a:prstGeom>
          <a:solidFill>
            <a:srgbClr val="B326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480560" y="2148840"/>
            <a:ext cx="32461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 i="0">
                <a:solidFill>
                  <a:srgbClr val="B3261E"/>
                </a:solidFill>
                <a:latin typeface="Calibri"/>
              </a:rPr>
              <a:t>P0 · #2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480560" y="2423160"/>
            <a:ext cx="324612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 i="0">
                <a:solidFill>
                  <a:srgbClr val="0A0E1A"/>
                </a:solidFill>
                <a:latin typeface="Georgia"/>
              </a:rPr>
              <a:t>Surname typed wrong in HTML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480560" y="3566160"/>
            <a:ext cx="3246120" cy="2560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 i="0">
                <a:solidFill>
                  <a:srgbClr val="1A2036"/>
                </a:solidFill>
                <a:latin typeface="Calibri"/>
              </a:rPr>
              <a:t>Homepage title tag reads “Ashkan Mehabani” — missing an ‘r’. That typo is baked into Yoast's JSON-LD, so Google's entity resolver is consuming the typo as canonical brand.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8046720" y="1965960"/>
            <a:ext cx="3703320" cy="4297680"/>
          </a:xfrm>
          <a:prstGeom prst="rect">
            <a:avLst/>
          </a:prstGeom>
          <a:solidFill>
            <a:srgbClr val="F3EFE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8046720" y="1965960"/>
            <a:ext cx="3703320" cy="73152"/>
          </a:xfrm>
          <a:prstGeom prst="rect">
            <a:avLst/>
          </a:prstGeom>
          <a:solidFill>
            <a:srgbClr val="B326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8275320" y="2148840"/>
            <a:ext cx="32461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 i="0">
                <a:solidFill>
                  <a:srgbClr val="B3261E"/>
                </a:solidFill>
                <a:latin typeface="Calibri"/>
              </a:rPr>
              <a:t>P0 · #3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275320" y="2423160"/>
            <a:ext cx="324612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 i="0">
                <a:solidFill>
                  <a:srgbClr val="0A0E1A"/>
                </a:solidFill>
                <a:latin typeface="Georgia"/>
              </a:rPr>
              <a:t>Listings page hidden from Google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275320" y="3566160"/>
            <a:ext cx="3246120" cy="2560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 i="0">
                <a:solidFill>
                  <a:srgbClr val="1A2036"/>
                </a:solidFill>
                <a:latin typeface="Calibri"/>
              </a:rPr>
              <a:t>/search-listings/ emits meta robots noindex,nofollow. The MLS search page — the entire discovery funnel — is invisible to Google by instruction.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57200" y="6492240"/>
            <a:ext cx="5486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 i="0">
                <a:solidFill>
                  <a:srgbClr val="6B6E78"/>
                </a:solidFill>
                <a:latin typeface="Calibri"/>
              </a:rPr>
              <a:t>RevenueAxis Agency · Confidential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1247120" y="6492240"/>
            <a:ext cx="7315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900" b="0" i="0">
                <a:solidFill>
                  <a:srgbClr val="6B6E78"/>
                </a:solidFill>
                <a:latin typeface="Calibri"/>
              </a:rPr>
              <a:t>4/15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BFA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457200" y="457200"/>
            <a:ext cx="914400" cy="38100"/>
          </a:xfrm>
          <a:prstGeom prst="rect">
            <a:avLst/>
          </a:prstGeom>
          <a:solidFill>
            <a:srgbClr val="C9A9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48640"/>
            <a:ext cx="7315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 i="0">
                <a:solidFill>
                  <a:srgbClr val="A58640"/>
                </a:solidFill>
                <a:latin typeface="Calibri"/>
              </a:rPr>
              <a:t>SLIDE 5 · COMPETITIVE GAP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822960"/>
            <a:ext cx="1124712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400" b="1" i="0">
                <a:solidFill>
                  <a:srgbClr val="0A0E1A"/>
                </a:solidFill>
                <a:latin typeface="Georgia"/>
              </a:rPr>
              <a:t>Where you stand vs. 3 representative competitors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920240"/>
            <a:ext cx="3108960" cy="411480"/>
          </a:xfrm>
          <a:prstGeom prst="rect">
            <a:avLst/>
          </a:prstGeom>
          <a:solidFill>
            <a:srgbClr val="0A0E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94360" y="1993392"/>
            <a:ext cx="283464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 i="0">
                <a:solidFill>
                  <a:srgbClr val="FBFAF6"/>
                </a:solidFill>
                <a:latin typeface="Calibri"/>
              </a:rPr>
              <a:t>Signal</a:t>
            </a:r>
          </a:p>
        </p:txBody>
      </p:sp>
      <p:sp>
        <p:nvSpPr>
          <p:cNvPr id="8" name="Rectangle 7"/>
          <p:cNvSpPr/>
          <p:nvPr/>
        </p:nvSpPr>
        <p:spPr>
          <a:xfrm>
            <a:off x="3566160" y="1920240"/>
            <a:ext cx="2011680" cy="411480"/>
          </a:xfrm>
          <a:prstGeom prst="rect">
            <a:avLst/>
          </a:prstGeom>
          <a:solidFill>
            <a:srgbClr val="0A0E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3703320" y="1993392"/>
            <a:ext cx="173736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 i="0">
                <a:solidFill>
                  <a:srgbClr val="FBFAF6"/>
                </a:solidFill>
                <a:latin typeface="Calibri"/>
              </a:rPr>
              <a:t>Ashkan</a:t>
            </a:r>
          </a:p>
        </p:txBody>
      </p:sp>
      <p:sp>
        <p:nvSpPr>
          <p:cNvPr id="10" name="Rectangle 9"/>
          <p:cNvSpPr/>
          <p:nvPr/>
        </p:nvSpPr>
        <p:spPr>
          <a:xfrm>
            <a:off x="5577840" y="1920240"/>
            <a:ext cx="2103120" cy="411480"/>
          </a:xfrm>
          <a:prstGeom prst="rect">
            <a:avLst/>
          </a:prstGeom>
          <a:solidFill>
            <a:srgbClr val="0A0E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715000" y="1993392"/>
            <a:ext cx="18288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 i="0">
                <a:solidFill>
                  <a:srgbClr val="FBFAF6"/>
                </a:solidFill>
                <a:latin typeface="Calibri"/>
              </a:rPr>
              <a:t>Hassenn (Good Guy)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680960" y="1920240"/>
            <a:ext cx="2011680" cy="411480"/>
          </a:xfrm>
          <a:prstGeom prst="rect">
            <a:avLst/>
          </a:prstGeom>
          <a:solidFill>
            <a:srgbClr val="0A0E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7818120" y="1993392"/>
            <a:ext cx="173736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 i="0">
                <a:solidFill>
                  <a:srgbClr val="FBFAF6"/>
                </a:solidFill>
                <a:latin typeface="Calibri"/>
              </a:rPr>
              <a:t>Krista Lapp</a:t>
            </a:r>
          </a:p>
        </p:txBody>
      </p:sp>
      <p:sp>
        <p:nvSpPr>
          <p:cNvPr id="14" name="Rectangle 13"/>
          <p:cNvSpPr/>
          <p:nvPr/>
        </p:nvSpPr>
        <p:spPr>
          <a:xfrm>
            <a:off x="9692640" y="1920240"/>
            <a:ext cx="2011680" cy="411480"/>
          </a:xfrm>
          <a:prstGeom prst="rect">
            <a:avLst/>
          </a:prstGeom>
          <a:solidFill>
            <a:srgbClr val="0A0E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9829800" y="1993392"/>
            <a:ext cx="173736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 i="0">
                <a:solidFill>
                  <a:srgbClr val="FBFAF6"/>
                </a:solidFill>
                <a:latin typeface="Calibri"/>
              </a:rPr>
              <a:t>Amir Miri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57200" y="2331720"/>
            <a:ext cx="3108960" cy="365760"/>
          </a:xfrm>
          <a:prstGeom prst="rect">
            <a:avLst/>
          </a:prstGeom>
          <a:solidFill>
            <a:srgbClr val="F3EFE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594360" y="2404872"/>
            <a:ext cx="28346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A2036"/>
                </a:solidFill>
                <a:latin typeface="Calibri"/>
              </a:rPr>
              <a:t>Rate-My-Agent reviews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566160" y="2331720"/>
            <a:ext cx="2011680" cy="365760"/>
          </a:xfrm>
          <a:prstGeom prst="rect">
            <a:avLst/>
          </a:prstGeom>
          <a:solidFill>
            <a:srgbClr val="F3EFE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3703320" y="2404872"/>
            <a:ext cx="173736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 i="0">
                <a:solidFill>
                  <a:srgbClr val="B3261E"/>
                </a:solidFill>
                <a:latin typeface="Calibri"/>
              </a:rPr>
              <a:t>0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577840" y="2331720"/>
            <a:ext cx="2103120" cy="365760"/>
          </a:xfrm>
          <a:prstGeom prst="rect">
            <a:avLst/>
          </a:prstGeom>
          <a:solidFill>
            <a:srgbClr val="F3EFE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5715000" y="2404872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A2036"/>
                </a:solidFill>
                <a:latin typeface="Calibri"/>
              </a:rPr>
              <a:t>Not listed</a:t>
            </a:r>
          </a:p>
        </p:txBody>
      </p:sp>
      <p:sp>
        <p:nvSpPr>
          <p:cNvPr id="22" name="Rectangle 21"/>
          <p:cNvSpPr/>
          <p:nvPr/>
        </p:nvSpPr>
        <p:spPr>
          <a:xfrm>
            <a:off x="7680960" y="2331720"/>
            <a:ext cx="2011680" cy="365760"/>
          </a:xfrm>
          <a:prstGeom prst="rect">
            <a:avLst/>
          </a:prstGeom>
          <a:solidFill>
            <a:srgbClr val="F3EFE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7818120" y="2404872"/>
            <a:ext cx="173736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A2036"/>
                </a:solidFill>
                <a:latin typeface="Calibri"/>
              </a:rPr>
              <a:t>318</a:t>
            </a:r>
          </a:p>
        </p:txBody>
      </p:sp>
      <p:sp>
        <p:nvSpPr>
          <p:cNvPr id="24" name="Rectangle 23"/>
          <p:cNvSpPr/>
          <p:nvPr/>
        </p:nvSpPr>
        <p:spPr>
          <a:xfrm>
            <a:off x="9692640" y="2331720"/>
            <a:ext cx="2011680" cy="365760"/>
          </a:xfrm>
          <a:prstGeom prst="rect">
            <a:avLst/>
          </a:prstGeom>
          <a:solidFill>
            <a:srgbClr val="F3EFE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9829800" y="2404872"/>
            <a:ext cx="173736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A2036"/>
                </a:solidFill>
                <a:latin typeface="Calibri"/>
              </a:rPr>
              <a:t>Not listed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57200" y="2697480"/>
            <a:ext cx="3108960" cy="365760"/>
          </a:xfrm>
          <a:prstGeom prst="rect">
            <a:avLst/>
          </a:prstGeom>
          <a:solidFill>
            <a:srgbClr val="FBFA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594360" y="2770632"/>
            <a:ext cx="28346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A2036"/>
                </a:solidFill>
                <a:latin typeface="Calibri"/>
              </a:rPr>
              <a:t>Google reviews (est.)</a:t>
            </a:r>
          </a:p>
        </p:txBody>
      </p:sp>
      <p:sp>
        <p:nvSpPr>
          <p:cNvPr id="28" name="Rectangle 27"/>
          <p:cNvSpPr/>
          <p:nvPr/>
        </p:nvSpPr>
        <p:spPr>
          <a:xfrm>
            <a:off x="3566160" y="2697480"/>
            <a:ext cx="2011680" cy="365760"/>
          </a:xfrm>
          <a:prstGeom prst="rect">
            <a:avLst/>
          </a:prstGeom>
          <a:solidFill>
            <a:srgbClr val="FBFA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3703320" y="2770632"/>
            <a:ext cx="173736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 i="0">
                <a:solidFill>
                  <a:srgbClr val="B3261E"/>
                </a:solidFill>
                <a:latin typeface="Calibri"/>
              </a:rPr>
              <a:t>~7–8*</a:t>
            </a:r>
          </a:p>
        </p:txBody>
      </p:sp>
      <p:sp>
        <p:nvSpPr>
          <p:cNvPr id="30" name="Rectangle 29"/>
          <p:cNvSpPr/>
          <p:nvPr/>
        </p:nvSpPr>
        <p:spPr>
          <a:xfrm>
            <a:off x="5577840" y="2697480"/>
            <a:ext cx="2103120" cy="365760"/>
          </a:xfrm>
          <a:prstGeom prst="rect">
            <a:avLst/>
          </a:prstGeom>
          <a:solidFill>
            <a:srgbClr val="FBFA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5715000" y="2770632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A2036"/>
                </a:solidFill>
                <a:latin typeface="Calibri"/>
              </a:rPr>
              <a:t>100+ (est.)</a:t>
            </a:r>
          </a:p>
        </p:txBody>
      </p:sp>
      <p:sp>
        <p:nvSpPr>
          <p:cNvPr id="32" name="Rectangle 31"/>
          <p:cNvSpPr/>
          <p:nvPr/>
        </p:nvSpPr>
        <p:spPr>
          <a:xfrm>
            <a:off x="7680960" y="2697480"/>
            <a:ext cx="2011680" cy="365760"/>
          </a:xfrm>
          <a:prstGeom prst="rect">
            <a:avLst/>
          </a:prstGeom>
          <a:solidFill>
            <a:srgbClr val="FBFA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7818120" y="2770632"/>
            <a:ext cx="173736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A2036"/>
                </a:solidFill>
                <a:latin typeface="Calibri"/>
              </a:rPr>
              <a:t>100+</a:t>
            </a:r>
          </a:p>
        </p:txBody>
      </p:sp>
      <p:sp>
        <p:nvSpPr>
          <p:cNvPr id="34" name="Rectangle 33"/>
          <p:cNvSpPr/>
          <p:nvPr/>
        </p:nvSpPr>
        <p:spPr>
          <a:xfrm>
            <a:off x="9692640" y="2697480"/>
            <a:ext cx="2011680" cy="365760"/>
          </a:xfrm>
          <a:prstGeom prst="rect">
            <a:avLst/>
          </a:prstGeom>
          <a:solidFill>
            <a:srgbClr val="FBFA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9829800" y="2770632"/>
            <a:ext cx="173736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A2036"/>
                </a:solidFill>
                <a:latin typeface="Calibri"/>
              </a:rPr>
              <a:t>50+</a:t>
            </a:r>
          </a:p>
        </p:txBody>
      </p:sp>
      <p:sp>
        <p:nvSpPr>
          <p:cNvPr id="36" name="Rectangle 35"/>
          <p:cNvSpPr/>
          <p:nvPr/>
        </p:nvSpPr>
        <p:spPr>
          <a:xfrm>
            <a:off x="457200" y="3063240"/>
            <a:ext cx="3108960" cy="365760"/>
          </a:xfrm>
          <a:prstGeom prst="rect">
            <a:avLst/>
          </a:prstGeom>
          <a:solidFill>
            <a:srgbClr val="F3EFE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594360" y="3136392"/>
            <a:ext cx="28346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A2036"/>
                </a:solidFill>
                <a:latin typeface="Calibri"/>
              </a:rPr>
              <a:t>Indexed pages</a:t>
            </a:r>
          </a:p>
        </p:txBody>
      </p:sp>
      <p:sp>
        <p:nvSpPr>
          <p:cNvPr id="38" name="Rectangle 37"/>
          <p:cNvSpPr/>
          <p:nvPr/>
        </p:nvSpPr>
        <p:spPr>
          <a:xfrm>
            <a:off x="3566160" y="3063240"/>
            <a:ext cx="2011680" cy="365760"/>
          </a:xfrm>
          <a:prstGeom prst="rect">
            <a:avLst/>
          </a:prstGeom>
          <a:solidFill>
            <a:srgbClr val="F3EFE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3703320" y="3136392"/>
            <a:ext cx="173736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 i="0">
                <a:solidFill>
                  <a:srgbClr val="B3261E"/>
                </a:solidFill>
                <a:latin typeface="Calibri"/>
              </a:rPr>
              <a:t>2</a:t>
            </a:r>
          </a:p>
        </p:txBody>
      </p:sp>
      <p:sp>
        <p:nvSpPr>
          <p:cNvPr id="40" name="Rectangle 39"/>
          <p:cNvSpPr/>
          <p:nvPr/>
        </p:nvSpPr>
        <p:spPr>
          <a:xfrm>
            <a:off x="5577840" y="3063240"/>
            <a:ext cx="2103120" cy="365760"/>
          </a:xfrm>
          <a:prstGeom prst="rect">
            <a:avLst/>
          </a:prstGeom>
          <a:solidFill>
            <a:srgbClr val="F3EFE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5715000" y="3136392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A2036"/>
                </a:solidFill>
                <a:latin typeface="Calibri"/>
              </a:rPr>
              <a:t>50+</a:t>
            </a:r>
          </a:p>
        </p:txBody>
      </p:sp>
      <p:sp>
        <p:nvSpPr>
          <p:cNvPr id="42" name="Rectangle 41"/>
          <p:cNvSpPr/>
          <p:nvPr/>
        </p:nvSpPr>
        <p:spPr>
          <a:xfrm>
            <a:off x="7680960" y="3063240"/>
            <a:ext cx="2011680" cy="365760"/>
          </a:xfrm>
          <a:prstGeom prst="rect">
            <a:avLst/>
          </a:prstGeom>
          <a:solidFill>
            <a:srgbClr val="F3EFE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7818120" y="3136392"/>
            <a:ext cx="173736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A2036"/>
                </a:solidFill>
                <a:latin typeface="Calibri"/>
              </a:rPr>
              <a:t>500+</a:t>
            </a:r>
          </a:p>
        </p:txBody>
      </p:sp>
      <p:sp>
        <p:nvSpPr>
          <p:cNvPr id="44" name="Rectangle 43"/>
          <p:cNvSpPr/>
          <p:nvPr/>
        </p:nvSpPr>
        <p:spPr>
          <a:xfrm>
            <a:off x="9692640" y="3063240"/>
            <a:ext cx="2011680" cy="365760"/>
          </a:xfrm>
          <a:prstGeom prst="rect">
            <a:avLst/>
          </a:prstGeom>
          <a:solidFill>
            <a:srgbClr val="F3EFE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9829800" y="3136392"/>
            <a:ext cx="173736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A2036"/>
                </a:solidFill>
                <a:latin typeface="Calibri"/>
              </a:rPr>
              <a:t>40+</a:t>
            </a:r>
          </a:p>
        </p:txBody>
      </p:sp>
      <p:sp>
        <p:nvSpPr>
          <p:cNvPr id="46" name="Rectangle 45"/>
          <p:cNvSpPr/>
          <p:nvPr/>
        </p:nvSpPr>
        <p:spPr>
          <a:xfrm>
            <a:off x="457200" y="3429000"/>
            <a:ext cx="3108960" cy="365760"/>
          </a:xfrm>
          <a:prstGeom prst="rect">
            <a:avLst/>
          </a:prstGeom>
          <a:solidFill>
            <a:srgbClr val="FBFA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594360" y="3502152"/>
            <a:ext cx="28346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A2036"/>
                </a:solidFill>
                <a:latin typeface="Calibri"/>
              </a:rPr>
              <a:t>Schema.org real-estate types</a:t>
            </a:r>
          </a:p>
        </p:txBody>
      </p:sp>
      <p:sp>
        <p:nvSpPr>
          <p:cNvPr id="48" name="Rectangle 47"/>
          <p:cNvSpPr/>
          <p:nvPr/>
        </p:nvSpPr>
        <p:spPr>
          <a:xfrm>
            <a:off x="3566160" y="3429000"/>
            <a:ext cx="2011680" cy="365760"/>
          </a:xfrm>
          <a:prstGeom prst="rect">
            <a:avLst/>
          </a:prstGeom>
          <a:solidFill>
            <a:srgbClr val="FBFA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3703320" y="3502152"/>
            <a:ext cx="173736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 i="0">
                <a:solidFill>
                  <a:srgbClr val="B3261E"/>
                </a:solidFill>
                <a:latin typeface="Calibri"/>
              </a:rPr>
              <a:t>No</a:t>
            </a:r>
          </a:p>
        </p:txBody>
      </p:sp>
      <p:sp>
        <p:nvSpPr>
          <p:cNvPr id="50" name="Rectangle 49"/>
          <p:cNvSpPr/>
          <p:nvPr/>
        </p:nvSpPr>
        <p:spPr>
          <a:xfrm>
            <a:off x="5577840" y="3429000"/>
            <a:ext cx="2103120" cy="365760"/>
          </a:xfrm>
          <a:prstGeom prst="rect">
            <a:avLst/>
          </a:prstGeom>
          <a:solidFill>
            <a:srgbClr val="FBFA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TextBox 50"/>
          <p:cNvSpPr txBox="1"/>
          <p:nvPr/>
        </p:nvSpPr>
        <p:spPr>
          <a:xfrm>
            <a:off x="5715000" y="3502152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A2036"/>
                </a:solidFill>
                <a:latin typeface="Calibri"/>
              </a:rPr>
              <a:t>Generic only</a:t>
            </a:r>
          </a:p>
        </p:txBody>
      </p:sp>
      <p:sp>
        <p:nvSpPr>
          <p:cNvPr id="52" name="Rectangle 51"/>
          <p:cNvSpPr/>
          <p:nvPr/>
        </p:nvSpPr>
        <p:spPr>
          <a:xfrm>
            <a:off x="7680960" y="3429000"/>
            <a:ext cx="2011680" cy="365760"/>
          </a:xfrm>
          <a:prstGeom prst="rect">
            <a:avLst/>
          </a:prstGeom>
          <a:solidFill>
            <a:srgbClr val="FBFA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TextBox 52"/>
          <p:cNvSpPr txBox="1"/>
          <p:nvPr/>
        </p:nvSpPr>
        <p:spPr>
          <a:xfrm>
            <a:off x="7818120" y="3502152"/>
            <a:ext cx="173736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A2036"/>
                </a:solidFill>
                <a:latin typeface="Calibri"/>
              </a:rPr>
              <a:t>Generic only</a:t>
            </a:r>
          </a:p>
        </p:txBody>
      </p:sp>
      <p:sp>
        <p:nvSpPr>
          <p:cNvPr id="54" name="Rectangle 53"/>
          <p:cNvSpPr/>
          <p:nvPr/>
        </p:nvSpPr>
        <p:spPr>
          <a:xfrm>
            <a:off x="9692640" y="3429000"/>
            <a:ext cx="2011680" cy="365760"/>
          </a:xfrm>
          <a:prstGeom prst="rect">
            <a:avLst/>
          </a:prstGeom>
          <a:solidFill>
            <a:srgbClr val="FBFA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TextBox 54"/>
          <p:cNvSpPr txBox="1"/>
          <p:nvPr/>
        </p:nvSpPr>
        <p:spPr>
          <a:xfrm>
            <a:off x="9829800" y="3502152"/>
            <a:ext cx="173736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A2036"/>
                </a:solidFill>
                <a:latin typeface="Calibri"/>
              </a:rPr>
              <a:t>Yes (custom)</a:t>
            </a:r>
          </a:p>
        </p:txBody>
      </p:sp>
      <p:sp>
        <p:nvSpPr>
          <p:cNvPr id="56" name="Rectangle 55"/>
          <p:cNvSpPr/>
          <p:nvPr/>
        </p:nvSpPr>
        <p:spPr>
          <a:xfrm>
            <a:off x="457200" y="3794760"/>
            <a:ext cx="3108960" cy="365760"/>
          </a:xfrm>
          <a:prstGeom prst="rect">
            <a:avLst/>
          </a:prstGeom>
          <a:solidFill>
            <a:srgbClr val="F3EFE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TextBox 56"/>
          <p:cNvSpPr txBox="1"/>
          <p:nvPr/>
        </p:nvSpPr>
        <p:spPr>
          <a:xfrm>
            <a:off x="594360" y="3867912"/>
            <a:ext cx="28346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A2036"/>
                </a:solidFill>
                <a:latin typeface="Calibri"/>
              </a:rPr>
              <a:t>llms.txt deployed</a:t>
            </a:r>
          </a:p>
        </p:txBody>
      </p:sp>
      <p:sp>
        <p:nvSpPr>
          <p:cNvPr id="58" name="Rectangle 57"/>
          <p:cNvSpPr/>
          <p:nvPr/>
        </p:nvSpPr>
        <p:spPr>
          <a:xfrm>
            <a:off x="3566160" y="3794760"/>
            <a:ext cx="2011680" cy="365760"/>
          </a:xfrm>
          <a:prstGeom prst="rect">
            <a:avLst/>
          </a:prstGeom>
          <a:solidFill>
            <a:srgbClr val="F3EFE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TextBox 58"/>
          <p:cNvSpPr txBox="1"/>
          <p:nvPr/>
        </p:nvSpPr>
        <p:spPr>
          <a:xfrm>
            <a:off x="3703320" y="3867912"/>
            <a:ext cx="173736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 i="0">
                <a:solidFill>
                  <a:srgbClr val="B3261E"/>
                </a:solidFill>
                <a:latin typeface="Calibri"/>
              </a:rPr>
              <a:t>No</a:t>
            </a:r>
          </a:p>
        </p:txBody>
      </p:sp>
      <p:sp>
        <p:nvSpPr>
          <p:cNvPr id="60" name="Rectangle 59"/>
          <p:cNvSpPr/>
          <p:nvPr/>
        </p:nvSpPr>
        <p:spPr>
          <a:xfrm>
            <a:off x="5577840" y="3794760"/>
            <a:ext cx="2103120" cy="365760"/>
          </a:xfrm>
          <a:prstGeom prst="rect">
            <a:avLst/>
          </a:prstGeom>
          <a:solidFill>
            <a:srgbClr val="F3EFE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TextBox 60"/>
          <p:cNvSpPr txBox="1"/>
          <p:nvPr/>
        </p:nvSpPr>
        <p:spPr>
          <a:xfrm>
            <a:off x="5715000" y="3867912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A2036"/>
                </a:solidFill>
                <a:latin typeface="Calibri"/>
              </a:rPr>
              <a:t>No</a:t>
            </a:r>
          </a:p>
        </p:txBody>
      </p:sp>
      <p:sp>
        <p:nvSpPr>
          <p:cNvPr id="62" name="Rectangle 61"/>
          <p:cNvSpPr/>
          <p:nvPr/>
        </p:nvSpPr>
        <p:spPr>
          <a:xfrm>
            <a:off x="7680960" y="3794760"/>
            <a:ext cx="2011680" cy="365760"/>
          </a:xfrm>
          <a:prstGeom prst="rect">
            <a:avLst/>
          </a:prstGeom>
          <a:solidFill>
            <a:srgbClr val="F3EFE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" name="TextBox 62"/>
          <p:cNvSpPr txBox="1"/>
          <p:nvPr/>
        </p:nvSpPr>
        <p:spPr>
          <a:xfrm>
            <a:off x="7818120" y="3867912"/>
            <a:ext cx="173736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A2036"/>
                </a:solidFill>
                <a:latin typeface="Calibri"/>
              </a:rPr>
              <a:t>Yes</a:t>
            </a:r>
          </a:p>
        </p:txBody>
      </p:sp>
      <p:sp>
        <p:nvSpPr>
          <p:cNvPr id="64" name="Rectangle 63"/>
          <p:cNvSpPr/>
          <p:nvPr/>
        </p:nvSpPr>
        <p:spPr>
          <a:xfrm>
            <a:off x="9692640" y="3794760"/>
            <a:ext cx="2011680" cy="365760"/>
          </a:xfrm>
          <a:prstGeom prst="rect">
            <a:avLst/>
          </a:prstGeom>
          <a:solidFill>
            <a:srgbClr val="F3EFE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" name="TextBox 64"/>
          <p:cNvSpPr txBox="1"/>
          <p:nvPr/>
        </p:nvSpPr>
        <p:spPr>
          <a:xfrm>
            <a:off x="9829800" y="3867912"/>
            <a:ext cx="173736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A2036"/>
                </a:solidFill>
                <a:latin typeface="Calibri"/>
              </a:rPr>
              <a:t>No</a:t>
            </a:r>
          </a:p>
        </p:txBody>
      </p:sp>
      <p:sp>
        <p:nvSpPr>
          <p:cNvPr id="66" name="Rectangle 65"/>
          <p:cNvSpPr/>
          <p:nvPr/>
        </p:nvSpPr>
        <p:spPr>
          <a:xfrm>
            <a:off x="457200" y="4160520"/>
            <a:ext cx="3108960" cy="365760"/>
          </a:xfrm>
          <a:prstGeom prst="rect">
            <a:avLst/>
          </a:prstGeom>
          <a:solidFill>
            <a:srgbClr val="FBFA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" name="TextBox 66"/>
          <p:cNvSpPr txBox="1"/>
          <p:nvPr/>
        </p:nvSpPr>
        <p:spPr>
          <a:xfrm>
            <a:off x="594360" y="4233672"/>
            <a:ext cx="28346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A2036"/>
                </a:solidFill>
                <a:latin typeface="Calibri"/>
              </a:rPr>
              <a:t>Farsi-language content</a:t>
            </a:r>
          </a:p>
        </p:txBody>
      </p:sp>
      <p:sp>
        <p:nvSpPr>
          <p:cNvPr id="68" name="Rectangle 67"/>
          <p:cNvSpPr/>
          <p:nvPr/>
        </p:nvSpPr>
        <p:spPr>
          <a:xfrm>
            <a:off x="3566160" y="4160520"/>
            <a:ext cx="2011680" cy="365760"/>
          </a:xfrm>
          <a:prstGeom prst="rect">
            <a:avLst/>
          </a:prstGeom>
          <a:solidFill>
            <a:srgbClr val="FBFA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" name="TextBox 68"/>
          <p:cNvSpPr txBox="1"/>
          <p:nvPr/>
        </p:nvSpPr>
        <p:spPr>
          <a:xfrm>
            <a:off x="3703320" y="4233672"/>
            <a:ext cx="173736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 i="0">
                <a:solidFill>
                  <a:srgbClr val="B3261E"/>
                </a:solidFill>
                <a:latin typeface="Calibri"/>
              </a:rPr>
              <a:t>None</a:t>
            </a:r>
          </a:p>
        </p:txBody>
      </p:sp>
      <p:sp>
        <p:nvSpPr>
          <p:cNvPr id="70" name="Rectangle 69"/>
          <p:cNvSpPr/>
          <p:nvPr/>
        </p:nvSpPr>
        <p:spPr>
          <a:xfrm>
            <a:off x="5577840" y="4160520"/>
            <a:ext cx="2103120" cy="365760"/>
          </a:xfrm>
          <a:prstGeom prst="rect">
            <a:avLst/>
          </a:prstGeom>
          <a:solidFill>
            <a:srgbClr val="FBFA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" name="TextBox 70"/>
          <p:cNvSpPr txBox="1"/>
          <p:nvPr/>
        </p:nvSpPr>
        <p:spPr>
          <a:xfrm>
            <a:off x="5715000" y="4233672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A2036"/>
                </a:solidFill>
                <a:latin typeface="Calibri"/>
              </a:rPr>
              <a:t>1 page</a:t>
            </a:r>
          </a:p>
        </p:txBody>
      </p:sp>
      <p:sp>
        <p:nvSpPr>
          <p:cNvPr id="72" name="Rectangle 71"/>
          <p:cNvSpPr/>
          <p:nvPr/>
        </p:nvSpPr>
        <p:spPr>
          <a:xfrm>
            <a:off x="7680960" y="4160520"/>
            <a:ext cx="2011680" cy="365760"/>
          </a:xfrm>
          <a:prstGeom prst="rect">
            <a:avLst/>
          </a:prstGeom>
          <a:solidFill>
            <a:srgbClr val="FBFA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" name="TextBox 72"/>
          <p:cNvSpPr txBox="1"/>
          <p:nvPr/>
        </p:nvSpPr>
        <p:spPr>
          <a:xfrm>
            <a:off x="7818120" y="4233672"/>
            <a:ext cx="173736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A2036"/>
                </a:solidFill>
                <a:latin typeface="Calibri"/>
              </a:rPr>
              <a:t>N/A</a:t>
            </a:r>
          </a:p>
        </p:txBody>
      </p:sp>
      <p:sp>
        <p:nvSpPr>
          <p:cNvPr id="74" name="Rectangle 73"/>
          <p:cNvSpPr/>
          <p:nvPr/>
        </p:nvSpPr>
        <p:spPr>
          <a:xfrm>
            <a:off x="9692640" y="4160520"/>
            <a:ext cx="2011680" cy="365760"/>
          </a:xfrm>
          <a:prstGeom prst="rect">
            <a:avLst/>
          </a:prstGeom>
          <a:solidFill>
            <a:srgbClr val="FBFA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" name="TextBox 74"/>
          <p:cNvSpPr txBox="1"/>
          <p:nvPr/>
        </p:nvSpPr>
        <p:spPr>
          <a:xfrm>
            <a:off x="9829800" y="4233672"/>
            <a:ext cx="173736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A2036"/>
                </a:solidFill>
                <a:latin typeface="Calibri"/>
              </a:rPr>
              <a:t>None</a:t>
            </a:r>
          </a:p>
        </p:txBody>
      </p:sp>
      <p:sp>
        <p:nvSpPr>
          <p:cNvPr id="76" name="Rectangle 75"/>
          <p:cNvSpPr/>
          <p:nvPr/>
        </p:nvSpPr>
        <p:spPr>
          <a:xfrm>
            <a:off x="457200" y="4526280"/>
            <a:ext cx="3108960" cy="365760"/>
          </a:xfrm>
          <a:prstGeom prst="rect">
            <a:avLst/>
          </a:prstGeom>
          <a:solidFill>
            <a:srgbClr val="F3EFE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" name="TextBox 76"/>
          <p:cNvSpPr txBox="1"/>
          <p:nvPr/>
        </p:nvSpPr>
        <p:spPr>
          <a:xfrm>
            <a:off x="594360" y="4599432"/>
            <a:ext cx="28346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A2036"/>
                </a:solidFill>
                <a:latin typeface="Calibri"/>
              </a:rPr>
              <a:t>YouTube channel</a:t>
            </a:r>
          </a:p>
        </p:txBody>
      </p:sp>
      <p:sp>
        <p:nvSpPr>
          <p:cNvPr id="78" name="Rectangle 77"/>
          <p:cNvSpPr/>
          <p:nvPr/>
        </p:nvSpPr>
        <p:spPr>
          <a:xfrm>
            <a:off x="3566160" y="4526280"/>
            <a:ext cx="2011680" cy="365760"/>
          </a:xfrm>
          <a:prstGeom prst="rect">
            <a:avLst/>
          </a:prstGeom>
          <a:solidFill>
            <a:srgbClr val="F3EFE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" name="TextBox 78"/>
          <p:cNvSpPr txBox="1"/>
          <p:nvPr/>
        </p:nvSpPr>
        <p:spPr>
          <a:xfrm>
            <a:off x="3703320" y="4599432"/>
            <a:ext cx="173736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 i="0">
                <a:solidFill>
                  <a:srgbClr val="B3261E"/>
                </a:solidFill>
                <a:latin typeface="Calibri"/>
              </a:rPr>
              <a:t>None</a:t>
            </a:r>
          </a:p>
        </p:txBody>
      </p:sp>
      <p:sp>
        <p:nvSpPr>
          <p:cNvPr id="80" name="Rectangle 79"/>
          <p:cNvSpPr/>
          <p:nvPr/>
        </p:nvSpPr>
        <p:spPr>
          <a:xfrm>
            <a:off x="5577840" y="4526280"/>
            <a:ext cx="2103120" cy="365760"/>
          </a:xfrm>
          <a:prstGeom prst="rect">
            <a:avLst/>
          </a:prstGeom>
          <a:solidFill>
            <a:srgbClr val="F3EFE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1" name="TextBox 80"/>
          <p:cNvSpPr txBox="1"/>
          <p:nvPr/>
        </p:nvSpPr>
        <p:spPr>
          <a:xfrm>
            <a:off x="5715000" y="4599432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A2036"/>
                </a:solidFill>
                <a:latin typeface="Calibri"/>
              </a:rPr>
              <a:t>Minimal</a:t>
            </a:r>
          </a:p>
        </p:txBody>
      </p:sp>
      <p:sp>
        <p:nvSpPr>
          <p:cNvPr id="82" name="Rectangle 81"/>
          <p:cNvSpPr/>
          <p:nvPr/>
        </p:nvSpPr>
        <p:spPr>
          <a:xfrm>
            <a:off x="7680960" y="4526280"/>
            <a:ext cx="2011680" cy="365760"/>
          </a:xfrm>
          <a:prstGeom prst="rect">
            <a:avLst/>
          </a:prstGeom>
          <a:solidFill>
            <a:srgbClr val="F3EFE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3" name="TextBox 82"/>
          <p:cNvSpPr txBox="1"/>
          <p:nvPr/>
        </p:nvSpPr>
        <p:spPr>
          <a:xfrm>
            <a:off x="7818120" y="4599432"/>
            <a:ext cx="173736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A2036"/>
                </a:solidFill>
                <a:latin typeface="Calibri"/>
              </a:rPr>
              <a:t>Active</a:t>
            </a:r>
          </a:p>
        </p:txBody>
      </p:sp>
      <p:sp>
        <p:nvSpPr>
          <p:cNvPr id="84" name="Rectangle 83"/>
          <p:cNvSpPr/>
          <p:nvPr/>
        </p:nvSpPr>
        <p:spPr>
          <a:xfrm>
            <a:off x="9692640" y="4526280"/>
            <a:ext cx="2011680" cy="365760"/>
          </a:xfrm>
          <a:prstGeom prst="rect">
            <a:avLst/>
          </a:prstGeom>
          <a:solidFill>
            <a:srgbClr val="F3EFE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5" name="TextBox 84"/>
          <p:cNvSpPr txBox="1"/>
          <p:nvPr/>
        </p:nvSpPr>
        <p:spPr>
          <a:xfrm>
            <a:off x="9829800" y="4599432"/>
            <a:ext cx="173736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A2036"/>
                </a:solidFill>
                <a:latin typeface="Calibri"/>
              </a:rPr>
              <a:t>None</a:t>
            </a:r>
          </a:p>
        </p:txBody>
      </p:sp>
      <p:sp>
        <p:nvSpPr>
          <p:cNvPr id="86" name="Rectangle 85"/>
          <p:cNvSpPr/>
          <p:nvPr/>
        </p:nvSpPr>
        <p:spPr>
          <a:xfrm>
            <a:off x="457200" y="4892040"/>
            <a:ext cx="3108960" cy="365760"/>
          </a:xfrm>
          <a:prstGeom prst="rect">
            <a:avLst/>
          </a:prstGeom>
          <a:solidFill>
            <a:srgbClr val="FBFA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7" name="TextBox 86"/>
          <p:cNvSpPr txBox="1"/>
          <p:nvPr/>
        </p:nvSpPr>
        <p:spPr>
          <a:xfrm>
            <a:off x="594360" y="4965192"/>
            <a:ext cx="28346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A2036"/>
                </a:solidFill>
                <a:latin typeface="Calibri"/>
              </a:rPr>
              <a:t>AI search queries won (/12)</a:t>
            </a:r>
          </a:p>
        </p:txBody>
      </p:sp>
      <p:sp>
        <p:nvSpPr>
          <p:cNvPr id="88" name="Rectangle 87"/>
          <p:cNvSpPr/>
          <p:nvPr/>
        </p:nvSpPr>
        <p:spPr>
          <a:xfrm>
            <a:off x="3566160" y="4892040"/>
            <a:ext cx="2011680" cy="365760"/>
          </a:xfrm>
          <a:prstGeom prst="rect">
            <a:avLst/>
          </a:prstGeom>
          <a:solidFill>
            <a:srgbClr val="FBFA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9" name="TextBox 88"/>
          <p:cNvSpPr txBox="1"/>
          <p:nvPr/>
        </p:nvSpPr>
        <p:spPr>
          <a:xfrm>
            <a:off x="3703320" y="4965192"/>
            <a:ext cx="173736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 i="0">
                <a:solidFill>
                  <a:srgbClr val="B3261E"/>
                </a:solidFill>
                <a:latin typeface="Calibri"/>
              </a:rPr>
              <a:t>1 (branded)</a:t>
            </a:r>
          </a:p>
        </p:txBody>
      </p:sp>
      <p:sp>
        <p:nvSpPr>
          <p:cNvPr id="90" name="Rectangle 89"/>
          <p:cNvSpPr/>
          <p:nvPr/>
        </p:nvSpPr>
        <p:spPr>
          <a:xfrm>
            <a:off x="5577840" y="4892040"/>
            <a:ext cx="2103120" cy="365760"/>
          </a:xfrm>
          <a:prstGeom prst="rect">
            <a:avLst/>
          </a:prstGeom>
          <a:solidFill>
            <a:srgbClr val="FBFA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1" name="TextBox 90"/>
          <p:cNvSpPr txBox="1"/>
          <p:nvPr/>
        </p:nvSpPr>
        <p:spPr>
          <a:xfrm>
            <a:off x="5715000" y="4965192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A2036"/>
                </a:solidFill>
                <a:latin typeface="Calibri"/>
              </a:rPr>
              <a:t>4</a:t>
            </a:r>
          </a:p>
        </p:txBody>
      </p:sp>
      <p:sp>
        <p:nvSpPr>
          <p:cNvPr id="92" name="Rectangle 91"/>
          <p:cNvSpPr/>
          <p:nvPr/>
        </p:nvSpPr>
        <p:spPr>
          <a:xfrm>
            <a:off x="7680960" y="4892040"/>
            <a:ext cx="2011680" cy="365760"/>
          </a:xfrm>
          <a:prstGeom prst="rect">
            <a:avLst/>
          </a:prstGeom>
          <a:solidFill>
            <a:srgbClr val="FBFA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3" name="TextBox 92"/>
          <p:cNvSpPr txBox="1"/>
          <p:nvPr/>
        </p:nvSpPr>
        <p:spPr>
          <a:xfrm>
            <a:off x="7818120" y="4965192"/>
            <a:ext cx="173736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A2036"/>
                </a:solidFill>
                <a:latin typeface="Calibri"/>
              </a:rPr>
              <a:t>3</a:t>
            </a:r>
          </a:p>
        </p:txBody>
      </p:sp>
      <p:sp>
        <p:nvSpPr>
          <p:cNvPr id="94" name="Rectangle 93"/>
          <p:cNvSpPr/>
          <p:nvPr/>
        </p:nvSpPr>
        <p:spPr>
          <a:xfrm>
            <a:off x="9692640" y="4892040"/>
            <a:ext cx="2011680" cy="365760"/>
          </a:xfrm>
          <a:prstGeom prst="rect">
            <a:avLst/>
          </a:prstGeom>
          <a:solidFill>
            <a:srgbClr val="FBFA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5" name="TextBox 94"/>
          <p:cNvSpPr txBox="1"/>
          <p:nvPr/>
        </p:nvSpPr>
        <p:spPr>
          <a:xfrm>
            <a:off x="9829800" y="4965192"/>
            <a:ext cx="173736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A2036"/>
                </a:solidFill>
                <a:latin typeface="Calibri"/>
              </a:rPr>
              <a:t>5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457200" y="5852160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1">
                <a:solidFill>
                  <a:srgbClr val="6B6E78"/>
                </a:solidFill>
                <a:latin typeface="Calibri"/>
              </a:rPr>
              <a:t>* On the OUTDATED Google Business Profile still showing Engel &amp; Völkers.</a:t>
            </a:r>
          </a:p>
        </p:txBody>
      </p:sp>
      <p:sp>
        <p:nvSpPr>
          <p:cNvPr id="97" name="TextBox 96"/>
          <p:cNvSpPr txBox="1"/>
          <p:nvPr/>
        </p:nvSpPr>
        <p:spPr>
          <a:xfrm>
            <a:off x="457200" y="6492240"/>
            <a:ext cx="5486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 i="0">
                <a:solidFill>
                  <a:srgbClr val="6B6E78"/>
                </a:solidFill>
                <a:latin typeface="Calibri"/>
              </a:rPr>
              <a:t>RevenueAxis Agency · Confidential</a:t>
            </a:r>
          </a:p>
        </p:txBody>
      </p:sp>
      <p:sp>
        <p:nvSpPr>
          <p:cNvPr id="98" name="TextBox 97"/>
          <p:cNvSpPr txBox="1"/>
          <p:nvPr/>
        </p:nvSpPr>
        <p:spPr>
          <a:xfrm>
            <a:off x="11247120" y="6492240"/>
            <a:ext cx="7315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900" b="0" i="0">
                <a:solidFill>
                  <a:srgbClr val="6B6E78"/>
                </a:solidFill>
                <a:latin typeface="Calibri"/>
              </a:rPr>
              <a:t>5/15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BFA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457200" y="457200"/>
            <a:ext cx="914400" cy="38100"/>
          </a:xfrm>
          <a:prstGeom prst="rect">
            <a:avLst/>
          </a:prstGeom>
          <a:solidFill>
            <a:srgbClr val="C9A9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48640"/>
            <a:ext cx="7315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 i="0">
                <a:solidFill>
                  <a:srgbClr val="A58640"/>
                </a:solidFill>
                <a:latin typeface="Calibri"/>
              </a:rPr>
              <a:t>SLIDE 6 · AI SEARCH INVISIBILITY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822960"/>
            <a:ext cx="1124712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400" b="1" i="0">
                <a:solidFill>
                  <a:srgbClr val="0A0E1A"/>
                </a:solidFill>
                <a:latin typeface="Georgia"/>
              </a:rPr>
              <a:t>AI engines don't know you exist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1965960"/>
            <a:ext cx="1124712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 i="0">
                <a:solidFill>
                  <a:srgbClr val="1A2036"/>
                </a:solidFill>
                <a:latin typeface="Calibri"/>
              </a:rPr>
              <a:t>Across 12 real-estate queries and 6 generative engines (ChatGPT, Claude, Perplexity, Gemini, Google AI Overviews, Bing Copilot), Ashkan Homes appeared in: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2743200"/>
            <a:ext cx="5486400" cy="2560320"/>
          </a:xfrm>
          <a:prstGeom prst="rect">
            <a:avLst/>
          </a:prstGeom>
          <a:solidFill>
            <a:srgbClr val="0A0E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0" y="2834640"/>
            <a:ext cx="5486400" cy="1645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4000" b="1" i="0">
                <a:solidFill>
                  <a:srgbClr val="B3261E"/>
                </a:solidFill>
                <a:latin typeface="Georgia"/>
              </a:rPr>
              <a:t>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4663440"/>
            <a:ext cx="54864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400" b="0" i="0">
                <a:solidFill>
                  <a:srgbClr val="C9A961"/>
                </a:solidFill>
                <a:latin typeface="Calibri"/>
              </a:rPr>
              <a:t>of 12 queries — and only on the branded-name query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4937760"/>
            <a:ext cx="5486400" cy="7315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000" b="0" i="0">
                <a:solidFill>
                  <a:srgbClr val="F3EFE5"/>
                </a:solidFill>
                <a:latin typeface="Calibri"/>
              </a:rPr>
              <a:t>Zero appearance on any category query: best realtor, Persian realtor, North Vancouver, luxury West Van, Coquitlam Persian community…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217920" y="2743200"/>
            <a:ext cx="5486400" cy="2560320"/>
          </a:xfrm>
          <a:prstGeom prst="rect">
            <a:avLst/>
          </a:prstGeom>
          <a:solidFill>
            <a:srgbClr val="F3EFE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355080" y="2834640"/>
            <a:ext cx="53035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1" i="0">
                <a:solidFill>
                  <a:srgbClr val="0A0E1A"/>
                </a:solidFill>
                <a:latin typeface="Calibri"/>
              </a:rPr>
              <a:t>Meanwhile, your competitors: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355080" y="3246120"/>
            <a:ext cx="3200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 i="0">
                <a:solidFill>
                  <a:srgbClr val="0A0E1A"/>
                </a:solidFill>
                <a:latin typeface="Calibri"/>
              </a:rPr>
              <a:t>Amir Miri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692640" y="3246120"/>
            <a:ext cx="18288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300" b="1" i="0">
                <a:solidFill>
                  <a:srgbClr val="A58640"/>
                </a:solidFill>
                <a:latin typeface="Calibri"/>
              </a:rPr>
              <a:t>5/12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355080" y="3630168"/>
            <a:ext cx="3200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 i="0">
                <a:solidFill>
                  <a:srgbClr val="0A0E1A"/>
                </a:solidFill>
                <a:latin typeface="Calibri"/>
              </a:rPr>
              <a:t>Hassenn (Good Guy)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692640" y="3630168"/>
            <a:ext cx="18288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300" b="1" i="0">
                <a:solidFill>
                  <a:srgbClr val="A58640"/>
                </a:solidFill>
                <a:latin typeface="Calibri"/>
              </a:rPr>
              <a:t>4/12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355080" y="4014216"/>
            <a:ext cx="3200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 i="0">
                <a:solidFill>
                  <a:srgbClr val="0A0E1A"/>
                </a:solidFill>
                <a:latin typeface="Calibri"/>
              </a:rPr>
              <a:t>Mike Shafie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692640" y="4014216"/>
            <a:ext cx="18288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300" b="1" i="0">
                <a:solidFill>
                  <a:srgbClr val="A58640"/>
                </a:solidFill>
                <a:latin typeface="Calibri"/>
              </a:rPr>
              <a:t>4/12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355080" y="4398264"/>
            <a:ext cx="3200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 i="0">
                <a:solidFill>
                  <a:srgbClr val="0A0E1A"/>
                </a:solidFill>
                <a:latin typeface="Calibri"/>
              </a:rPr>
              <a:t>Sam Tabrizi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692640" y="4398264"/>
            <a:ext cx="18288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300" b="1" i="0">
                <a:solidFill>
                  <a:srgbClr val="A58640"/>
                </a:solidFill>
                <a:latin typeface="Calibri"/>
              </a:rPr>
              <a:t>3/12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355080" y="4782312"/>
            <a:ext cx="3200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 i="0">
                <a:solidFill>
                  <a:srgbClr val="0A0E1A"/>
                </a:solidFill>
                <a:latin typeface="Calibri"/>
              </a:rPr>
              <a:t>Krista Lapp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692640" y="4782312"/>
            <a:ext cx="18288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300" b="1" i="0">
                <a:solidFill>
                  <a:srgbClr val="A58640"/>
                </a:solidFill>
                <a:latin typeface="Calibri"/>
              </a:rPr>
              <a:t>3/12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57200" y="6492240"/>
            <a:ext cx="5486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 i="0">
                <a:solidFill>
                  <a:srgbClr val="6B6E78"/>
                </a:solidFill>
                <a:latin typeface="Calibri"/>
              </a:rPr>
              <a:t>RevenueAxis Agency · Confidential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1247120" y="6492240"/>
            <a:ext cx="7315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900" b="0" i="0">
                <a:solidFill>
                  <a:srgbClr val="6B6E78"/>
                </a:solidFill>
                <a:latin typeface="Calibri"/>
              </a:rPr>
              <a:t>6/15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BFA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457200" y="457200"/>
            <a:ext cx="914400" cy="38100"/>
          </a:xfrm>
          <a:prstGeom prst="rect">
            <a:avLst/>
          </a:prstGeom>
          <a:solidFill>
            <a:srgbClr val="C9A9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48640"/>
            <a:ext cx="7315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 i="0">
                <a:solidFill>
                  <a:srgbClr val="A58640"/>
                </a:solidFill>
                <a:latin typeface="Calibri"/>
              </a:rPr>
              <a:t>SLIDE 7 · AI VISIBILITY SCORECARD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822960"/>
            <a:ext cx="1124712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400" b="1" i="0">
                <a:solidFill>
                  <a:srgbClr val="0A0E1A"/>
                </a:solidFill>
                <a:latin typeface="Georgia"/>
              </a:rPr>
              <a:t>The competitor comparison — bar chart format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2057400"/>
            <a:ext cx="35661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 i="0">
                <a:solidFill>
                  <a:srgbClr val="0A0E1A"/>
                </a:solidFill>
                <a:latin typeface="Calibri"/>
              </a:rPr>
              <a:t>Amir Miri (amirmiri.com)</a:t>
            </a:r>
          </a:p>
        </p:txBody>
      </p:sp>
      <p:sp>
        <p:nvSpPr>
          <p:cNvPr id="7" name="Rectangle 6"/>
          <p:cNvSpPr/>
          <p:nvPr/>
        </p:nvSpPr>
        <p:spPr>
          <a:xfrm>
            <a:off x="4114800" y="2103120"/>
            <a:ext cx="6400800" cy="182880"/>
          </a:xfrm>
          <a:prstGeom prst="rect">
            <a:avLst/>
          </a:prstGeom>
          <a:solidFill>
            <a:srgbClr val="F3EFE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4114800" y="2103120"/>
            <a:ext cx="2667000" cy="182880"/>
          </a:xfrm>
          <a:prstGeom prst="rect">
            <a:avLst/>
          </a:prstGeom>
          <a:solidFill>
            <a:srgbClr val="C9A9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0698480" y="2057400"/>
            <a:ext cx="10058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100" b="1" i="0">
                <a:solidFill>
                  <a:srgbClr val="0A0E1A"/>
                </a:solidFill>
                <a:latin typeface="Calibri"/>
              </a:rPr>
              <a:t>5/12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2441448"/>
            <a:ext cx="35661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 i="0">
                <a:solidFill>
                  <a:srgbClr val="0A0E1A"/>
                </a:solidFill>
                <a:latin typeface="Calibri"/>
              </a:rPr>
              <a:t>Hassenn Khaseipoul (thegoodguy.ca)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114800" y="2487168"/>
            <a:ext cx="6400800" cy="182880"/>
          </a:xfrm>
          <a:prstGeom prst="rect">
            <a:avLst/>
          </a:prstGeom>
          <a:solidFill>
            <a:srgbClr val="F3EFE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4114800" y="2487168"/>
            <a:ext cx="2133600" cy="182880"/>
          </a:xfrm>
          <a:prstGeom prst="rect">
            <a:avLst/>
          </a:prstGeom>
          <a:solidFill>
            <a:srgbClr val="C9A9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0698480" y="2441448"/>
            <a:ext cx="10058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100" b="1" i="0">
                <a:solidFill>
                  <a:srgbClr val="0A0E1A"/>
                </a:solidFill>
                <a:latin typeface="Calibri"/>
              </a:rPr>
              <a:t>4/12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0" y="2825496"/>
            <a:ext cx="35661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 i="0">
                <a:solidFill>
                  <a:srgbClr val="0A0E1A"/>
                </a:solidFill>
                <a:latin typeface="Calibri"/>
              </a:rPr>
              <a:t>Mike Shafie (mikeshafie.com)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114800" y="2871216"/>
            <a:ext cx="6400800" cy="182880"/>
          </a:xfrm>
          <a:prstGeom prst="rect">
            <a:avLst/>
          </a:prstGeom>
          <a:solidFill>
            <a:srgbClr val="F3EFE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4114800" y="2871216"/>
            <a:ext cx="2133600" cy="182880"/>
          </a:xfrm>
          <a:prstGeom prst="rect">
            <a:avLst/>
          </a:prstGeom>
          <a:solidFill>
            <a:srgbClr val="C9A9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10698480" y="2825496"/>
            <a:ext cx="10058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100" b="1" i="0">
                <a:solidFill>
                  <a:srgbClr val="0A0E1A"/>
                </a:solidFill>
                <a:latin typeface="Calibri"/>
              </a:rPr>
              <a:t>4/12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7200" y="3209544"/>
            <a:ext cx="35661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 i="0">
                <a:solidFill>
                  <a:srgbClr val="0A0E1A"/>
                </a:solidFill>
                <a:latin typeface="Calibri"/>
              </a:rPr>
              <a:t>Sam Tabrizi (samtabrizi.com)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114800" y="3255264"/>
            <a:ext cx="6400800" cy="182880"/>
          </a:xfrm>
          <a:prstGeom prst="rect">
            <a:avLst/>
          </a:prstGeom>
          <a:solidFill>
            <a:srgbClr val="F3EFE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4114800" y="3255264"/>
            <a:ext cx="1600200" cy="182880"/>
          </a:xfrm>
          <a:prstGeom prst="rect">
            <a:avLst/>
          </a:prstGeom>
          <a:solidFill>
            <a:srgbClr val="C9A9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10698480" y="3209544"/>
            <a:ext cx="10058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100" b="1" i="0">
                <a:solidFill>
                  <a:srgbClr val="0A0E1A"/>
                </a:solidFill>
                <a:latin typeface="Calibri"/>
              </a:rPr>
              <a:t>3/12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57200" y="3593592"/>
            <a:ext cx="35661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 i="0">
                <a:solidFill>
                  <a:srgbClr val="0A0E1A"/>
                </a:solidFill>
                <a:latin typeface="Calibri"/>
              </a:rPr>
              <a:t>Krista Lapp (kristalapp.com)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114800" y="3639312"/>
            <a:ext cx="6400800" cy="182880"/>
          </a:xfrm>
          <a:prstGeom prst="rect">
            <a:avLst/>
          </a:prstGeom>
          <a:solidFill>
            <a:srgbClr val="F3EFE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4114800" y="3639312"/>
            <a:ext cx="1600200" cy="182880"/>
          </a:xfrm>
          <a:prstGeom prst="rect">
            <a:avLst/>
          </a:prstGeom>
          <a:solidFill>
            <a:srgbClr val="C9A9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10698480" y="3593592"/>
            <a:ext cx="10058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100" b="1" i="0">
                <a:solidFill>
                  <a:srgbClr val="0A0E1A"/>
                </a:solidFill>
                <a:latin typeface="Calibri"/>
              </a:rPr>
              <a:t>3/12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57200" y="3977640"/>
            <a:ext cx="35661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 i="0">
                <a:solidFill>
                  <a:srgbClr val="0A0E1A"/>
                </a:solidFill>
                <a:latin typeface="Calibri"/>
              </a:rPr>
              <a:t>Tirajeh Mazaheri (vancouverelites.ca)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114800" y="4023360"/>
            <a:ext cx="6400800" cy="182880"/>
          </a:xfrm>
          <a:prstGeom prst="rect">
            <a:avLst/>
          </a:prstGeom>
          <a:solidFill>
            <a:srgbClr val="F3EFE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4114800" y="4023360"/>
            <a:ext cx="1066800" cy="182880"/>
          </a:xfrm>
          <a:prstGeom prst="rect">
            <a:avLst/>
          </a:prstGeom>
          <a:solidFill>
            <a:srgbClr val="C9A9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10698480" y="3977640"/>
            <a:ext cx="10058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100" b="1" i="0">
                <a:solidFill>
                  <a:srgbClr val="0A0E1A"/>
                </a:solidFill>
                <a:latin typeface="Calibri"/>
              </a:rPr>
              <a:t>2/12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57200" y="4361688"/>
            <a:ext cx="35661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 i="0">
                <a:solidFill>
                  <a:srgbClr val="0A0E1A"/>
                </a:solidFill>
                <a:latin typeface="Calibri"/>
              </a:rPr>
              <a:t>Nav Shahram (navshahram.com)</a:t>
            </a:r>
          </a:p>
        </p:txBody>
      </p:sp>
      <p:sp>
        <p:nvSpPr>
          <p:cNvPr id="31" name="Rectangle 30"/>
          <p:cNvSpPr/>
          <p:nvPr/>
        </p:nvSpPr>
        <p:spPr>
          <a:xfrm>
            <a:off x="4114800" y="4407408"/>
            <a:ext cx="6400800" cy="182880"/>
          </a:xfrm>
          <a:prstGeom prst="rect">
            <a:avLst/>
          </a:prstGeom>
          <a:solidFill>
            <a:srgbClr val="F3EFE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4114800" y="4407408"/>
            <a:ext cx="1066800" cy="182880"/>
          </a:xfrm>
          <a:prstGeom prst="rect">
            <a:avLst/>
          </a:prstGeom>
          <a:solidFill>
            <a:srgbClr val="C9A9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10698480" y="4361688"/>
            <a:ext cx="10058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100" b="1" i="0">
                <a:solidFill>
                  <a:srgbClr val="0A0E1A"/>
                </a:solidFill>
                <a:latin typeface="Calibri"/>
              </a:rPr>
              <a:t>2/12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57200" y="4745736"/>
            <a:ext cx="35661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 i="0">
                <a:solidFill>
                  <a:srgbClr val="0A0E1A"/>
                </a:solidFill>
                <a:latin typeface="Calibri"/>
              </a:rPr>
              <a:t>Arian Neyestani (arianneyestani.com)</a:t>
            </a:r>
          </a:p>
        </p:txBody>
      </p:sp>
      <p:sp>
        <p:nvSpPr>
          <p:cNvPr id="35" name="Rectangle 34"/>
          <p:cNvSpPr/>
          <p:nvPr/>
        </p:nvSpPr>
        <p:spPr>
          <a:xfrm>
            <a:off x="4114800" y="4791456"/>
            <a:ext cx="6400800" cy="182880"/>
          </a:xfrm>
          <a:prstGeom prst="rect">
            <a:avLst/>
          </a:prstGeom>
          <a:solidFill>
            <a:srgbClr val="F3EFE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4114800" y="4791456"/>
            <a:ext cx="1066800" cy="182880"/>
          </a:xfrm>
          <a:prstGeom prst="rect">
            <a:avLst/>
          </a:prstGeom>
          <a:solidFill>
            <a:srgbClr val="C9A9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10698480" y="4745736"/>
            <a:ext cx="10058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100" b="1" i="0">
                <a:solidFill>
                  <a:srgbClr val="0A0E1A"/>
                </a:solidFill>
                <a:latin typeface="Calibri"/>
              </a:rPr>
              <a:t>2/12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457200" y="5129784"/>
            <a:ext cx="35661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 i="0">
                <a:solidFill>
                  <a:srgbClr val="0A0E1A"/>
                </a:solidFill>
                <a:latin typeface="Calibri"/>
              </a:rPr>
              <a:t>Ashkan Homes (ashkanhomes.com)</a:t>
            </a:r>
          </a:p>
        </p:txBody>
      </p:sp>
      <p:sp>
        <p:nvSpPr>
          <p:cNvPr id="39" name="Rectangle 38"/>
          <p:cNvSpPr/>
          <p:nvPr/>
        </p:nvSpPr>
        <p:spPr>
          <a:xfrm>
            <a:off x="4114800" y="5175504"/>
            <a:ext cx="6400800" cy="182880"/>
          </a:xfrm>
          <a:prstGeom prst="rect">
            <a:avLst/>
          </a:prstGeom>
          <a:solidFill>
            <a:srgbClr val="F3EFE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Rectangle 39"/>
          <p:cNvSpPr/>
          <p:nvPr/>
        </p:nvSpPr>
        <p:spPr>
          <a:xfrm>
            <a:off x="4114800" y="5175504"/>
            <a:ext cx="533400" cy="182880"/>
          </a:xfrm>
          <a:prstGeom prst="rect">
            <a:avLst/>
          </a:prstGeom>
          <a:solidFill>
            <a:srgbClr val="B326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10698480" y="5129784"/>
            <a:ext cx="10058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100" b="1" i="0">
                <a:solidFill>
                  <a:srgbClr val="0A0E1A"/>
                </a:solidFill>
                <a:latin typeface="Calibri"/>
              </a:rPr>
              <a:t>1/12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457200" y="5852160"/>
            <a:ext cx="11247120" cy="7315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 i="1">
                <a:solidFill>
                  <a:srgbClr val="6B6E78"/>
                </a:solidFill>
                <a:latin typeface="Calibri"/>
              </a:rPr>
              <a:t>Your competitors are winning the queries your future clients are asking. The Persian-niche leader (Amir Miri) wins 5× more queries than you do.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457200" y="6492240"/>
            <a:ext cx="5486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 i="0">
                <a:solidFill>
                  <a:srgbClr val="6B6E78"/>
                </a:solidFill>
                <a:latin typeface="Calibri"/>
              </a:rPr>
              <a:t>RevenueAxis Agency · Confidential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1247120" y="6492240"/>
            <a:ext cx="7315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900" b="0" i="0">
                <a:solidFill>
                  <a:srgbClr val="6B6E78"/>
                </a:solidFill>
                <a:latin typeface="Calibri"/>
              </a:rPr>
              <a:t>7/15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BFA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457200" y="457200"/>
            <a:ext cx="914400" cy="38100"/>
          </a:xfrm>
          <a:prstGeom prst="rect">
            <a:avLst/>
          </a:prstGeom>
          <a:solidFill>
            <a:srgbClr val="C9A9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48640"/>
            <a:ext cx="7315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 i="0">
                <a:solidFill>
                  <a:srgbClr val="A58640"/>
                </a:solidFill>
                <a:latin typeface="Calibri"/>
              </a:rPr>
              <a:t>SLIDE 8 · WHERE AI FINDS THEM (NOT YOU)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822960"/>
            <a:ext cx="1124712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400" b="1" i="0">
                <a:solidFill>
                  <a:srgbClr val="0A0E1A"/>
                </a:solidFill>
                <a:latin typeface="Georgia"/>
              </a:rPr>
              <a:t>The top 10 domains AI engines cite for Vancouver real estate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920240"/>
            <a:ext cx="4114800" cy="384048"/>
          </a:xfrm>
          <a:prstGeom prst="rect">
            <a:avLst/>
          </a:prstGeom>
          <a:solidFill>
            <a:srgbClr val="0A0E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66928" y="1984248"/>
            <a:ext cx="3895344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 i="0">
                <a:solidFill>
                  <a:srgbClr val="FBFAF6"/>
                </a:solidFill>
                <a:latin typeface="Calibri"/>
              </a:rPr>
              <a:t>Cited Domain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0" y="1920240"/>
            <a:ext cx="2743200" cy="384048"/>
          </a:xfrm>
          <a:prstGeom prst="rect">
            <a:avLst/>
          </a:prstGeom>
          <a:solidFill>
            <a:srgbClr val="0A0E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681728" y="1984248"/>
            <a:ext cx="2523744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 i="0">
                <a:solidFill>
                  <a:srgbClr val="FBFAF6"/>
                </a:solidFill>
                <a:latin typeface="Calibri"/>
              </a:rPr>
              <a:t>Category</a:t>
            </a:r>
          </a:p>
        </p:txBody>
      </p:sp>
      <p:sp>
        <p:nvSpPr>
          <p:cNvPr id="10" name="Rectangle 9"/>
          <p:cNvSpPr/>
          <p:nvPr/>
        </p:nvSpPr>
        <p:spPr>
          <a:xfrm>
            <a:off x="7315200" y="1920240"/>
            <a:ext cx="1828800" cy="384048"/>
          </a:xfrm>
          <a:prstGeom prst="rect">
            <a:avLst/>
          </a:prstGeom>
          <a:solidFill>
            <a:srgbClr val="0A0E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424928" y="1984248"/>
            <a:ext cx="1609344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 i="0">
                <a:solidFill>
                  <a:srgbClr val="FBFAF6"/>
                </a:solidFill>
                <a:latin typeface="Calibri"/>
              </a:rPr>
              <a:t>Queries Won</a:t>
            </a:r>
          </a:p>
        </p:txBody>
      </p:sp>
      <p:sp>
        <p:nvSpPr>
          <p:cNvPr id="12" name="Rectangle 11"/>
          <p:cNvSpPr/>
          <p:nvPr/>
        </p:nvSpPr>
        <p:spPr>
          <a:xfrm>
            <a:off x="9144000" y="1920240"/>
            <a:ext cx="2560320" cy="384048"/>
          </a:xfrm>
          <a:prstGeom prst="rect">
            <a:avLst/>
          </a:prstGeom>
          <a:solidFill>
            <a:srgbClr val="0A0E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9253728" y="1984248"/>
            <a:ext cx="2340864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 i="0">
                <a:solidFill>
                  <a:srgbClr val="FBFAF6"/>
                </a:solidFill>
                <a:latin typeface="Calibri"/>
              </a:rPr>
              <a:t>Ashkan Present?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57200" y="2304288"/>
            <a:ext cx="4114800" cy="347472"/>
          </a:xfrm>
          <a:prstGeom prst="rect">
            <a:avLst/>
          </a:prstGeom>
          <a:solidFill>
            <a:srgbClr val="F3EFE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66928" y="2368296"/>
            <a:ext cx="3895344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A2036"/>
                </a:solidFill>
                <a:latin typeface="Calibri"/>
              </a:rPr>
              <a:t>rate-my-agent.com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572000" y="2304288"/>
            <a:ext cx="2743200" cy="347472"/>
          </a:xfrm>
          <a:prstGeom prst="rect">
            <a:avLst/>
          </a:prstGeom>
          <a:solidFill>
            <a:srgbClr val="F3EFE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4681728" y="2368296"/>
            <a:ext cx="2523744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A2036"/>
                </a:solidFill>
                <a:latin typeface="Calibri"/>
              </a:rPr>
              <a:t>Review platform</a:t>
            </a:r>
          </a:p>
        </p:txBody>
      </p:sp>
      <p:sp>
        <p:nvSpPr>
          <p:cNvPr id="18" name="Rectangle 17"/>
          <p:cNvSpPr/>
          <p:nvPr/>
        </p:nvSpPr>
        <p:spPr>
          <a:xfrm>
            <a:off x="7315200" y="2304288"/>
            <a:ext cx="1828800" cy="347472"/>
          </a:xfrm>
          <a:prstGeom prst="rect">
            <a:avLst/>
          </a:prstGeom>
          <a:solidFill>
            <a:srgbClr val="F3EFE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7424928" y="2368296"/>
            <a:ext cx="1609344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A2036"/>
                </a:solidFill>
                <a:latin typeface="Calibri"/>
              </a:rPr>
              <a:t>7</a:t>
            </a:r>
          </a:p>
        </p:txBody>
      </p:sp>
      <p:sp>
        <p:nvSpPr>
          <p:cNvPr id="20" name="Rectangle 19"/>
          <p:cNvSpPr/>
          <p:nvPr/>
        </p:nvSpPr>
        <p:spPr>
          <a:xfrm>
            <a:off x="9144000" y="2304288"/>
            <a:ext cx="2560320" cy="347472"/>
          </a:xfrm>
          <a:prstGeom prst="rect">
            <a:avLst/>
          </a:prstGeom>
          <a:solidFill>
            <a:srgbClr val="F3EFE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9253728" y="2368296"/>
            <a:ext cx="2340864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B3261E"/>
                </a:solidFill>
                <a:latin typeface="Calibri"/>
              </a:rPr>
              <a:t>No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57200" y="2651760"/>
            <a:ext cx="4114800" cy="347472"/>
          </a:xfrm>
          <a:prstGeom prst="rect">
            <a:avLst/>
          </a:prstGeom>
          <a:solidFill>
            <a:srgbClr val="FBFA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566928" y="2715768"/>
            <a:ext cx="3895344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A2036"/>
                </a:solidFill>
                <a:latin typeface="Calibri"/>
              </a:rPr>
              <a:t>rankmyagent.com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572000" y="2651760"/>
            <a:ext cx="2743200" cy="347472"/>
          </a:xfrm>
          <a:prstGeom prst="rect">
            <a:avLst/>
          </a:prstGeom>
          <a:solidFill>
            <a:srgbClr val="FBFA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4681728" y="2715768"/>
            <a:ext cx="2523744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A2036"/>
                </a:solidFill>
                <a:latin typeface="Calibri"/>
              </a:rPr>
              <a:t>Review platform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315200" y="2651760"/>
            <a:ext cx="1828800" cy="347472"/>
          </a:xfrm>
          <a:prstGeom prst="rect">
            <a:avLst/>
          </a:prstGeom>
          <a:solidFill>
            <a:srgbClr val="FBFA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7424928" y="2715768"/>
            <a:ext cx="1609344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A2036"/>
                </a:solidFill>
                <a:latin typeface="Calibri"/>
              </a:rPr>
              <a:t>6</a:t>
            </a:r>
          </a:p>
        </p:txBody>
      </p:sp>
      <p:sp>
        <p:nvSpPr>
          <p:cNvPr id="28" name="Rectangle 27"/>
          <p:cNvSpPr/>
          <p:nvPr/>
        </p:nvSpPr>
        <p:spPr>
          <a:xfrm>
            <a:off x="9144000" y="2651760"/>
            <a:ext cx="2560320" cy="347472"/>
          </a:xfrm>
          <a:prstGeom prst="rect">
            <a:avLst/>
          </a:prstGeom>
          <a:solidFill>
            <a:srgbClr val="FBFA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9253728" y="2715768"/>
            <a:ext cx="2340864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B3261E"/>
                </a:solidFill>
                <a:latin typeface="Calibri"/>
              </a:rPr>
              <a:t>No</a:t>
            </a:r>
          </a:p>
        </p:txBody>
      </p:sp>
      <p:sp>
        <p:nvSpPr>
          <p:cNvPr id="30" name="Rectangle 29"/>
          <p:cNvSpPr/>
          <p:nvPr/>
        </p:nvSpPr>
        <p:spPr>
          <a:xfrm>
            <a:off x="457200" y="2999232"/>
            <a:ext cx="4114800" cy="347472"/>
          </a:xfrm>
          <a:prstGeom prst="rect">
            <a:avLst/>
          </a:prstGeom>
          <a:solidFill>
            <a:srgbClr val="F3EFE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566928" y="3063240"/>
            <a:ext cx="3895344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A2036"/>
                </a:solidFill>
                <a:latin typeface="Calibri"/>
              </a:rPr>
              <a:t>rew.ca</a:t>
            </a:r>
          </a:p>
        </p:txBody>
      </p:sp>
      <p:sp>
        <p:nvSpPr>
          <p:cNvPr id="32" name="Rectangle 31"/>
          <p:cNvSpPr/>
          <p:nvPr/>
        </p:nvSpPr>
        <p:spPr>
          <a:xfrm>
            <a:off x="4572000" y="2999232"/>
            <a:ext cx="2743200" cy="347472"/>
          </a:xfrm>
          <a:prstGeom prst="rect">
            <a:avLst/>
          </a:prstGeom>
          <a:solidFill>
            <a:srgbClr val="F3EFE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4681728" y="3063240"/>
            <a:ext cx="2523744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A2036"/>
                </a:solidFill>
                <a:latin typeface="Calibri"/>
              </a:rPr>
              <a:t>Directory</a:t>
            </a:r>
          </a:p>
        </p:txBody>
      </p:sp>
      <p:sp>
        <p:nvSpPr>
          <p:cNvPr id="34" name="Rectangle 33"/>
          <p:cNvSpPr/>
          <p:nvPr/>
        </p:nvSpPr>
        <p:spPr>
          <a:xfrm>
            <a:off x="7315200" y="2999232"/>
            <a:ext cx="1828800" cy="347472"/>
          </a:xfrm>
          <a:prstGeom prst="rect">
            <a:avLst/>
          </a:prstGeom>
          <a:solidFill>
            <a:srgbClr val="F3EFE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7424928" y="3063240"/>
            <a:ext cx="1609344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A2036"/>
                </a:solidFill>
                <a:latin typeface="Calibri"/>
              </a:rPr>
              <a:t>5</a:t>
            </a:r>
          </a:p>
        </p:txBody>
      </p:sp>
      <p:sp>
        <p:nvSpPr>
          <p:cNvPr id="36" name="Rectangle 35"/>
          <p:cNvSpPr/>
          <p:nvPr/>
        </p:nvSpPr>
        <p:spPr>
          <a:xfrm>
            <a:off x="9144000" y="2999232"/>
            <a:ext cx="2560320" cy="347472"/>
          </a:xfrm>
          <a:prstGeom prst="rect">
            <a:avLst/>
          </a:prstGeom>
          <a:solidFill>
            <a:srgbClr val="F3EFE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9253728" y="3063240"/>
            <a:ext cx="2340864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2D6A4F"/>
                </a:solidFill>
                <a:latin typeface="Calibri"/>
              </a:rPr>
              <a:t>Yes</a:t>
            </a:r>
          </a:p>
        </p:txBody>
      </p:sp>
      <p:sp>
        <p:nvSpPr>
          <p:cNvPr id="38" name="Rectangle 37"/>
          <p:cNvSpPr/>
          <p:nvPr/>
        </p:nvSpPr>
        <p:spPr>
          <a:xfrm>
            <a:off x="457200" y="3346704"/>
            <a:ext cx="4114800" cy="347472"/>
          </a:xfrm>
          <a:prstGeom prst="rect">
            <a:avLst/>
          </a:prstGeom>
          <a:solidFill>
            <a:srgbClr val="FBFA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566928" y="3410712"/>
            <a:ext cx="3895344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A2036"/>
                </a:solidFill>
                <a:latin typeface="Calibri"/>
              </a:rPr>
              <a:t>realtor.ca</a:t>
            </a:r>
          </a:p>
        </p:txBody>
      </p:sp>
      <p:sp>
        <p:nvSpPr>
          <p:cNvPr id="40" name="Rectangle 39"/>
          <p:cNvSpPr/>
          <p:nvPr/>
        </p:nvSpPr>
        <p:spPr>
          <a:xfrm>
            <a:off x="4572000" y="3346704"/>
            <a:ext cx="2743200" cy="347472"/>
          </a:xfrm>
          <a:prstGeom prst="rect">
            <a:avLst/>
          </a:prstGeom>
          <a:solidFill>
            <a:srgbClr val="FBFA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4681728" y="3410712"/>
            <a:ext cx="2523744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A2036"/>
                </a:solidFill>
                <a:latin typeface="Calibri"/>
              </a:rPr>
              <a:t>Directory</a:t>
            </a:r>
          </a:p>
        </p:txBody>
      </p:sp>
      <p:sp>
        <p:nvSpPr>
          <p:cNvPr id="42" name="Rectangle 41"/>
          <p:cNvSpPr/>
          <p:nvPr/>
        </p:nvSpPr>
        <p:spPr>
          <a:xfrm>
            <a:off x="7315200" y="3346704"/>
            <a:ext cx="1828800" cy="347472"/>
          </a:xfrm>
          <a:prstGeom prst="rect">
            <a:avLst/>
          </a:prstGeom>
          <a:solidFill>
            <a:srgbClr val="FBFA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7424928" y="3410712"/>
            <a:ext cx="1609344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A2036"/>
                </a:solidFill>
                <a:latin typeface="Calibri"/>
              </a:rPr>
              <a:t>5</a:t>
            </a:r>
          </a:p>
        </p:txBody>
      </p:sp>
      <p:sp>
        <p:nvSpPr>
          <p:cNvPr id="44" name="Rectangle 43"/>
          <p:cNvSpPr/>
          <p:nvPr/>
        </p:nvSpPr>
        <p:spPr>
          <a:xfrm>
            <a:off x="9144000" y="3346704"/>
            <a:ext cx="2560320" cy="347472"/>
          </a:xfrm>
          <a:prstGeom prst="rect">
            <a:avLst/>
          </a:prstGeom>
          <a:solidFill>
            <a:srgbClr val="FBFA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9253728" y="3410712"/>
            <a:ext cx="2340864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2D6A4F"/>
                </a:solidFill>
                <a:latin typeface="Calibri"/>
              </a:rPr>
              <a:t>Yes</a:t>
            </a:r>
          </a:p>
        </p:txBody>
      </p:sp>
      <p:sp>
        <p:nvSpPr>
          <p:cNvPr id="46" name="Rectangle 45"/>
          <p:cNvSpPr/>
          <p:nvPr/>
        </p:nvSpPr>
        <p:spPr>
          <a:xfrm>
            <a:off x="457200" y="3694176"/>
            <a:ext cx="4114800" cy="347472"/>
          </a:xfrm>
          <a:prstGeom prst="rect">
            <a:avLst/>
          </a:prstGeom>
          <a:solidFill>
            <a:srgbClr val="F3EFE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566928" y="3758184"/>
            <a:ext cx="3895344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A2036"/>
                </a:solidFill>
                <a:latin typeface="Calibri"/>
              </a:rPr>
              <a:t>iranianagent.com</a:t>
            </a:r>
          </a:p>
        </p:txBody>
      </p:sp>
      <p:sp>
        <p:nvSpPr>
          <p:cNvPr id="48" name="Rectangle 47"/>
          <p:cNvSpPr/>
          <p:nvPr/>
        </p:nvSpPr>
        <p:spPr>
          <a:xfrm>
            <a:off x="4572000" y="3694176"/>
            <a:ext cx="2743200" cy="347472"/>
          </a:xfrm>
          <a:prstGeom prst="rect">
            <a:avLst/>
          </a:prstGeom>
          <a:solidFill>
            <a:srgbClr val="F3EFE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4681728" y="3758184"/>
            <a:ext cx="2523744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A2036"/>
                </a:solidFill>
                <a:latin typeface="Calibri"/>
              </a:rPr>
              <a:t>Persian directory</a:t>
            </a:r>
          </a:p>
        </p:txBody>
      </p:sp>
      <p:sp>
        <p:nvSpPr>
          <p:cNvPr id="50" name="Rectangle 49"/>
          <p:cNvSpPr/>
          <p:nvPr/>
        </p:nvSpPr>
        <p:spPr>
          <a:xfrm>
            <a:off x="7315200" y="3694176"/>
            <a:ext cx="1828800" cy="347472"/>
          </a:xfrm>
          <a:prstGeom prst="rect">
            <a:avLst/>
          </a:prstGeom>
          <a:solidFill>
            <a:srgbClr val="F3EFE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TextBox 50"/>
          <p:cNvSpPr txBox="1"/>
          <p:nvPr/>
        </p:nvSpPr>
        <p:spPr>
          <a:xfrm>
            <a:off x="7424928" y="3758184"/>
            <a:ext cx="1609344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A2036"/>
                </a:solidFill>
                <a:latin typeface="Calibri"/>
              </a:rPr>
              <a:t>4</a:t>
            </a:r>
          </a:p>
        </p:txBody>
      </p:sp>
      <p:sp>
        <p:nvSpPr>
          <p:cNvPr id="52" name="Rectangle 51"/>
          <p:cNvSpPr/>
          <p:nvPr/>
        </p:nvSpPr>
        <p:spPr>
          <a:xfrm>
            <a:off x="9144000" y="3694176"/>
            <a:ext cx="2560320" cy="347472"/>
          </a:xfrm>
          <a:prstGeom prst="rect">
            <a:avLst/>
          </a:prstGeom>
          <a:solidFill>
            <a:srgbClr val="F3EFE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TextBox 52"/>
          <p:cNvSpPr txBox="1"/>
          <p:nvPr/>
        </p:nvSpPr>
        <p:spPr>
          <a:xfrm>
            <a:off x="9253728" y="3758184"/>
            <a:ext cx="2340864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B3261E"/>
                </a:solidFill>
                <a:latin typeface="Calibri"/>
              </a:rPr>
              <a:t>No</a:t>
            </a:r>
          </a:p>
        </p:txBody>
      </p:sp>
      <p:sp>
        <p:nvSpPr>
          <p:cNvPr id="54" name="Rectangle 53"/>
          <p:cNvSpPr/>
          <p:nvPr/>
        </p:nvSpPr>
        <p:spPr>
          <a:xfrm>
            <a:off x="457200" y="4041648"/>
            <a:ext cx="4114800" cy="347472"/>
          </a:xfrm>
          <a:prstGeom prst="rect">
            <a:avLst/>
          </a:prstGeom>
          <a:solidFill>
            <a:srgbClr val="FBFA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TextBox 54"/>
          <p:cNvSpPr txBox="1"/>
          <p:nvPr/>
        </p:nvSpPr>
        <p:spPr>
          <a:xfrm>
            <a:off x="566928" y="4105656"/>
            <a:ext cx="3895344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A2036"/>
                </a:solidFill>
                <a:latin typeface="Calibri"/>
              </a:rPr>
              <a:t>threebestrated.ca</a:t>
            </a:r>
          </a:p>
        </p:txBody>
      </p:sp>
      <p:sp>
        <p:nvSpPr>
          <p:cNvPr id="56" name="Rectangle 55"/>
          <p:cNvSpPr/>
          <p:nvPr/>
        </p:nvSpPr>
        <p:spPr>
          <a:xfrm>
            <a:off x="4572000" y="4041648"/>
            <a:ext cx="2743200" cy="347472"/>
          </a:xfrm>
          <a:prstGeom prst="rect">
            <a:avLst/>
          </a:prstGeom>
          <a:solidFill>
            <a:srgbClr val="FBFA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TextBox 56"/>
          <p:cNvSpPr txBox="1"/>
          <p:nvPr/>
        </p:nvSpPr>
        <p:spPr>
          <a:xfrm>
            <a:off x="4681728" y="4105656"/>
            <a:ext cx="2523744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A2036"/>
                </a:solidFill>
                <a:latin typeface="Calibri"/>
              </a:rPr>
              <a:t>Curated review</a:t>
            </a:r>
          </a:p>
        </p:txBody>
      </p:sp>
      <p:sp>
        <p:nvSpPr>
          <p:cNvPr id="58" name="Rectangle 57"/>
          <p:cNvSpPr/>
          <p:nvPr/>
        </p:nvSpPr>
        <p:spPr>
          <a:xfrm>
            <a:off x="7315200" y="4041648"/>
            <a:ext cx="1828800" cy="347472"/>
          </a:xfrm>
          <a:prstGeom prst="rect">
            <a:avLst/>
          </a:prstGeom>
          <a:solidFill>
            <a:srgbClr val="FBFA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TextBox 58"/>
          <p:cNvSpPr txBox="1"/>
          <p:nvPr/>
        </p:nvSpPr>
        <p:spPr>
          <a:xfrm>
            <a:off x="7424928" y="4105656"/>
            <a:ext cx="1609344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A2036"/>
                </a:solidFill>
                <a:latin typeface="Calibri"/>
              </a:rPr>
              <a:t>4</a:t>
            </a:r>
          </a:p>
        </p:txBody>
      </p:sp>
      <p:sp>
        <p:nvSpPr>
          <p:cNvPr id="60" name="Rectangle 59"/>
          <p:cNvSpPr/>
          <p:nvPr/>
        </p:nvSpPr>
        <p:spPr>
          <a:xfrm>
            <a:off x="9144000" y="4041648"/>
            <a:ext cx="2560320" cy="347472"/>
          </a:xfrm>
          <a:prstGeom prst="rect">
            <a:avLst/>
          </a:prstGeom>
          <a:solidFill>
            <a:srgbClr val="FBFA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TextBox 60"/>
          <p:cNvSpPr txBox="1"/>
          <p:nvPr/>
        </p:nvSpPr>
        <p:spPr>
          <a:xfrm>
            <a:off x="9253728" y="4105656"/>
            <a:ext cx="2340864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B3261E"/>
                </a:solidFill>
                <a:latin typeface="Calibri"/>
              </a:rPr>
              <a:t>No</a:t>
            </a:r>
          </a:p>
        </p:txBody>
      </p:sp>
      <p:sp>
        <p:nvSpPr>
          <p:cNvPr id="62" name="Rectangle 61"/>
          <p:cNvSpPr/>
          <p:nvPr/>
        </p:nvSpPr>
        <p:spPr>
          <a:xfrm>
            <a:off x="457200" y="4389120"/>
            <a:ext cx="4114800" cy="347472"/>
          </a:xfrm>
          <a:prstGeom prst="rect">
            <a:avLst/>
          </a:prstGeom>
          <a:solidFill>
            <a:srgbClr val="F3EFE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" name="TextBox 62"/>
          <p:cNvSpPr txBox="1"/>
          <p:nvPr/>
        </p:nvSpPr>
        <p:spPr>
          <a:xfrm>
            <a:off x="566928" y="4453128"/>
            <a:ext cx="3895344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A2036"/>
                </a:solidFill>
                <a:latin typeface="Calibri"/>
              </a:rPr>
              <a:t>iranianrealtor.org</a:t>
            </a:r>
          </a:p>
        </p:txBody>
      </p:sp>
      <p:sp>
        <p:nvSpPr>
          <p:cNvPr id="64" name="Rectangle 63"/>
          <p:cNvSpPr/>
          <p:nvPr/>
        </p:nvSpPr>
        <p:spPr>
          <a:xfrm>
            <a:off x="4572000" y="4389120"/>
            <a:ext cx="2743200" cy="347472"/>
          </a:xfrm>
          <a:prstGeom prst="rect">
            <a:avLst/>
          </a:prstGeom>
          <a:solidFill>
            <a:srgbClr val="F3EFE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" name="TextBox 64"/>
          <p:cNvSpPr txBox="1"/>
          <p:nvPr/>
        </p:nvSpPr>
        <p:spPr>
          <a:xfrm>
            <a:off x="4681728" y="4453128"/>
            <a:ext cx="2523744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A2036"/>
                </a:solidFill>
                <a:latin typeface="Calibri"/>
              </a:rPr>
              <a:t>Persian directory</a:t>
            </a:r>
          </a:p>
        </p:txBody>
      </p:sp>
      <p:sp>
        <p:nvSpPr>
          <p:cNvPr id="66" name="Rectangle 65"/>
          <p:cNvSpPr/>
          <p:nvPr/>
        </p:nvSpPr>
        <p:spPr>
          <a:xfrm>
            <a:off x="7315200" y="4389120"/>
            <a:ext cx="1828800" cy="347472"/>
          </a:xfrm>
          <a:prstGeom prst="rect">
            <a:avLst/>
          </a:prstGeom>
          <a:solidFill>
            <a:srgbClr val="F3EFE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" name="TextBox 66"/>
          <p:cNvSpPr txBox="1"/>
          <p:nvPr/>
        </p:nvSpPr>
        <p:spPr>
          <a:xfrm>
            <a:off x="7424928" y="4453128"/>
            <a:ext cx="1609344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A2036"/>
                </a:solidFill>
                <a:latin typeface="Calibri"/>
              </a:rPr>
              <a:t>3</a:t>
            </a:r>
          </a:p>
        </p:txBody>
      </p:sp>
      <p:sp>
        <p:nvSpPr>
          <p:cNvPr id="68" name="Rectangle 67"/>
          <p:cNvSpPr/>
          <p:nvPr/>
        </p:nvSpPr>
        <p:spPr>
          <a:xfrm>
            <a:off x="9144000" y="4389120"/>
            <a:ext cx="2560320" cy="347472"/>
          </a:xfrm>
          <a:prstGeom prst="rect">
            <a:avLst/>
          </a:prstGeom>
          <a:solidFill>
            <a:srgbClr val="F3EFE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" name="TextBox 68"/>
          <p:cNvSpPr txBox="1"/>
          <p:nvPr/>
        </p:nvSpPr>
        <p:spPr>
          <a:xfrm>
            <a:off x="9253728" y="4453128"/>
            <a:ext cx="2340864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B3261E"/>
                </a:solidFill>
                <a:latin typeface="Calibri"/>
              </a:rPr>
              <a:t>No</a:t>
            </a:r>
          </a:p>
        </p:txBody>
      </p:sp>
      <p:sp>
        <p:nvSpPr>
          <p:cNvPr id="70" name="Rectangle 69"/>
          <p:cNvSpPr/>
          <p:nvPr/>
        </p:nvSpPr>
        <p:spPr>
          <a:xfrm>
            <a:off x="457200" y="4736592"/>
            <a:ext cx="4114800" cy="347472"/>
          </a:xfrm>
          <a:prstGeom prst="rect">
            <a:avLst/>
          </a:prstGeom>
          <a:solidFill>
            <a:srgbClr val="FBFA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" name="TextBox 70"/>
          <p:cNvSpPr txBox="1"/>
          <p:nvPr/>
        </p:nvSpPr>
        <p:spPr>
          <a:xfrm>
            <a:off x="566928" y="4800600"/>
            <a:ext cx="3895344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A2036"/>
                </a:solidFill>
                <a:latin typeface="Calibri"/>
              </a:rPr>
              <a:t>parsapages.com</a:t>
            </a:r>
          </a:p>
        </p:txBody>
      </p:sp>
      <p:sp>
        <p:nvSpPr>
          <p:cNvPr id="72" name="Rectangle 71"/>
          <p:cNvSpPr/>
          <p:nvPr/>
        </p:nvSpPr>
        <p:spPr>
          <a:xfrm>
            <a:off x="4572000" y="4736592"/>
            <a:ext cx="2743200" cy="347472"/>
          </a:xfrm>
          <a:prstGeom prst="rect">
            <a:avLst/>
          </a:prstGeom>
          <a:solidFill>
            <a:srgbClr val="FBFA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" name="TextBox 72"/>
          <p:cNvSpPr txBox="1"/>
          <p:nvPr/>
        </p:nvSpPr>
        <p:spPr>
          <a:xfrm>
            <a:off x="4681728" y="4800600"/>
            <a:ext cx="2523744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A2036"/>
                </a:solidFill>
                <a:latin typeface="Calibri"/>
              </a:rPr>
              <a:t>Persian directory</a:t>
            </a:r>
          </a:p>
        </p:txBody>
      </p:sp>
      <p:sp>
        <p:nvSpPr>
          <p:cNvPr id="74" name="Rectangle 73"/>
          <p:cNvSpPr/>
          <p:nvPr/>
        </p:nvSpPr>
        <p:spPr>
          <a:xfrm>
            <a:off x="7315200" y="4736592"/>
            <a:ext cx="1828800" cy="347472"/>
          </a:xfrm>
          <a:prstGeom prst="rect">
            <a:avLst/>
          </a:prstGeom>
          <a:solidFill>
            <a:srgbClr val="FBFA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" name="TextBox 74"/>
          <p:cNvSpPr txBox="1"/>
          <p:nvPr/>
        </p:nvSpPr>
        <p:spPr>
          <a:xfrm>
            <a:off x="7424928" y="4800600"/>
            <a:ext cx="1609344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A2036"/>
                </a:solidFill>
                <a:latin typeface="Calibri"/>
              </a:rPr>
              <a:t>3</a:t>
            </a:r>
          </a:p>
        </p:txBody>
      </p:sp>
      <p:sp>
        <p:nvSpPr>
          <p:cNvPr id="76" name="Rectangle 75"/>
          <p:cNvSpPr/>
          <p:nvPr/>
        </p:nvSpPr>
        <p:spPr>
          <a:xfrm>
            <a:off x="9144000" y="4736592"/>
            <a:ext cx="2560320" cy="347472"/>
          </a:xfrm>
          <a:prstGeom prst="rect">
            <a:avLst/>
          </a:prstGeom>
          <a:solidFill>
            <a:srgbClr val="FBFA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" name="TextBox 76"/>
          <p:cNvSpPr txBox="1"/>
          <p:nvPr/>
        </p:nvSpPr>
        <p:spPr>
          <a:xfrm>
            <a:off x="9253728" y="4800600"/>
            <a:ext cx="2340864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B3261E"/>
                </a:solidFill>
                <a:latin typeface="Calibri"/>
              </a:rPr>
              <a:t>No</a:t>
            </a:r>
          </a:p>
        </p:txBody>
      </p:sp>
      <p:sp>
        <p:nvSpPr>
          <p:cNvPr id="78" name="Rectangle 77"/>
          <p:cNvSpPr/>
          <p:nvPr/>
        </p:nvSpPr>
        <p:spPr>
          <a:xfrm>
            <a:off x="457200" y="5084064"/>
            <a:ext cx="4114800" cy="347472"/>
          </a:xfrm>
          <a:prstGeom prst="rect">
            <a:avLst/>
          </a:prstGeom>
          <a:solidFill>
            <a:srgbClr val="F3EFE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" name="TextBox 78"/>
          <p:cNvSpPr txBox="1"/>
          <p:nvPr/>
        </p:nvSpPr>
        <p:spPr>
          <a:xfrm>
            <a:off x="566928" y="5148072"/>
            <a:ext cx="3895344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A2036"/>
                </a:solidFill>
                <a:latin typeface="Calibri"/>
              </a:rPr>
              <a:t>yelp.ca</a:t>
            </a:r>
          </a:p>
        </p:txBody>
      </p:sp>
      <p:sp>
        <p:nvSpPr>
          <p:cNvPr id="80" name="Rectangle 79"/>
          <p:cNvSpPr/>
          <p:nvPr/>
        </p:nvSpPr>
        <p:spPr>
          <a:xfrm>
            <a:off x="4572000" y="5084064"/>
            <a:ext cx="2743200" cy="347472"/>
          </a:xfrm>
          <a:prstGeom prst="rect">
            <a:avLst/>
          </a:prstGeom>
          <a:solidFill>
            <a:srgbClr val="F3EFE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1" name="TextBox 80"/>
          <p:cNvSpPr txBox="1"/>
          <p:nvPr/>
        </p:nvSpPr>
        <p:spPr>
          <a:xfrm>
            <a:off x="4681728" y="5148072"/>
            <a:ext cx="2523744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A2036"/>
                </a:solidFill>
                <a:latin typeface="Calibri"/>
              </a:rPr>
              <a:t>Review platform</a:t>
            </a:r>
          </a:p>
        </p:txBody>
      </p:sp>
      <p:sp>
        <p:nvSpPr>
          <p:cNvPr id="82" name="Rectangle 81"/>
          <p:cNvSpPr/>
          <p:nvPr/>
        </p:nvSpPr>
        <p:spPr>
          <a:xfrm>
            <a:off x="7315200" y="5084064"/>
            <a:ext cx="1828800" cy="347472"/>
          </a:xfrm>
          <a:prstGeom prst="rect">
            <a:avLst/>
          </a:prstGeom>
          <a:solidFill>
            <a:srgbClr val="F3EFE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3" name="TextBox 82"/>
          <p:cNvSpPr txBox="1"/>
          <p:nvPr/>
        </p:nvSpPr>
        <p:spPr>
          <a:xfrm>
            <a:off x="7424928" y="5148072"/>
            <a:ext cx="1609344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A2036"/>
                </a:solidFill>
                <a:latin typeface="Calibri"/>
              </a:rPr>
              <a:t>2</a:t>
            </a:r>
          </a:p>
        </p:txBody>
      </p:sp>
      <p:sp>
        <p:nvSpPr>
          <p:cNvPr id="84" name="Rectangle 83"/>
          <p:cNvSpPr/>
          <p:nvPr/>
        </p:nvSpPr>
        <p:spPr>
          <a:xfrm>
            <a:off x="9144000" y="5084064"/>
            <a:ext cx="2560320" cy="347472"/>
          </a:xfrm>
          <a:prstGeom prst="rect">
            <a:avLst/>
          </a:prstGeom>
          <a:solidFill>
            <a:srgbClr val="F3EFE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5" name="TextBox 84"/>
          <p:cNvSpPr txBox="1"/>
          <p:nvPr/>
        </p:nvSpPr>
        <p:spPr>
          <a:xfrm>
            <a:off x="9253728" y="5148072"/>
            <a:ext cx="2340864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B3261E"/>
                </a:solidFill>
                <a:latin typeface="Calibri"/>
              </a:rPr>
              <a:t>No</a:t>
            </a:r>
          </a:p>
        </p:txBody>
      </p:sp>
      <p:sp>
        <p:nvSpPr>
          <p:cNvPr id="86" name="Rectangle 85"/>
          <p:cNvSpPr/>
          <p:nvPr/>
        </p:nvSpPr>
        <p:spPr>
          <a:xfrm>
            <a:off x="457200" y="5431536"/>
            <a:ext cx="4114800" cy="347472"/>
          </a:xfrm>
          <a:prstGeom prst="rect">
            <a:avLst/>
          </a:prstGeom>
          <a:solidFill>
            <a:srgbClr val="FBFA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7" name="TextBox 86"/>
          <p:cNvSpPr txBox="1"/>
          <p:nvPr/>
        </p:nvSpPr>
        <p:spPr>
          <a:xfrm>
            <a:off x="566928" y="5495544"/>
            <a:ext cx="3895344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A2036"/>
                </a:solidFill>
                <a:latin typeface="Calibri"/>
              </a:rPr>
              <a:t>linkedin.com</a:t>
            </a:r>
          </a:p>
        </p:txBody>
      </p:sp>
      <p:sp>
        <p:nvSpPr>
          <p:cNvPr id="88" name="Rectangle 87"/>
          <p:cNvSpPr/>
          <p:nvPr/>
        </p:nvSpPr>
        <p:spPr>
          <a:xfrm>
            <a:off x="4572000" y="5431536"/>
            <a:ext cx="2743200" cy="347472"/>
          </a:xfrm>
          <a:prstGeom prst="rect">
            <a:avLst/>
          </a:prstGeom>
          <a:solidFill>
            <a:srgbClr val="FBFA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9" name="TextBox 88"/>
          <p:cNvSpPr txBox="1"/>
          <p:nvPr/>
        </p:nvSpPr>
        <p:spPr>
          <a:xfrm>
            <a:off x="4681728" y="5495544"/>
            <a:ext cx="2523744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A2036"/>
                </a:solidFill>
                <a:latin typeface="Calibri"/>
              </a:rPr>
              <a:t>Social / entity</a:t>
            </a:r>
          </a:p>
        </p:txBody>
      </p:sp>
      <p:sp>
        <p:nvSpPr>
          <p:cNvPr id="90" name="Rectangle 89"/>
          <p:cNvSpPr/>
          <p:nvPr/>
        </p:nvSpPr>
        <p:spPr>
          <a:xfrm>
            <a:off x="7315200" y="5431536"/>
            <a:ext cx="1828800" cy="347472"/>
          </a:xfrm>
          <a:prstGeom prst="rect">
            <a:avLst/>
          </a:prstGeom>
          <a:solidFill>
            <a:srgbClr val="FBFA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1" name="TextBox 90"/>
          <p:cNvSpPr txBox="1"/>
          <p:nvPr/>
        </p:nvSpPr>
        <p:spPr>
          <a:xfrm>
            <a:off x="7424928" y="5495544"/>
            <a:ext cx="1609344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A2036"/>
                </a:solidFill>
                <a:latin typeface="Calibri"/>
              </a:rPr>
              <a:t>2</a:t>
            </a:r>
          </a:p>
        </p:txBody>
      </p:sp>
      <p:sp>
        <p:nvSpPr>
          <p:cNvPr id="92" name="Rectangle 91"/>
          <p:cNvSpPr/>
          <p:nvPr/>
        </p:nvSpPr>
        <p:spPr>
          <a:xfrm>
            <a:off x="9144000" y="5431536"/>
            <a:ext cx="2560320" cy="347472"/>
          </a:xfrm>
          <a:prstGeom prst="rect">
            <a:avLst/>
          </a:prstGeom>
          <a:solidFill>
            <a:srgbClr val="FBFA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3" name="TextBox 92"/>
          <p:cNvSpPr txBox="1"/>
          <p:nvPr/>
        </p:nvSpPr>
        <p:spPr>
          <a:xfrm>
            <a:off x="9253728" y="5495544"/>
            <a:ext cx="2340864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B97D1A"/>
                </a:solidFill>
                <a:latin typeface="Calibri"/>
              </a:rPr>
              <a:t>Yes (duplicated)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457200" y="6035040"/>
            <a:ext cx="1124712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 i="1">
                <a:solidFill>
                  <a:srgbClr val="6B6E78"/>
                </a:solidFill>
                <a:latin typeface="Calibri"/>
              </a:rPr>
              <a:t>Six of the top ten are free to claim. Three hours of work moves you onto iranianagent + iranianrealtor + parsapages — three queries won by month one.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457200" y="6492240"/>
            <a:ext cx="5486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 i="0">
                <a:solidFill>
                  <a:srgbClr val="6B6E78"/>
                </a:solidFill>
                <a:latin typeface="Calibri"/>
              </a:rPr>
              <a:t>RevenueAxis Agency · Confidential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11247120" y="6492240"/>
            <a:ext cx="7315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900" b="0" i="0">
                <a:solidFill>
                  <a:srgbClr val="6B6E78"/>
                </a:solidFill>
                <a:latin typeface="Calibri"/>
              </a:rPr>
              <a:t>8/15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BFA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457200" y="457200"/>
            <a:ext cx="914400" cy="38100"/>
          </a:xfrm>
          <a:prstGeom prst="rect">
            <a:avLst/>
          </a:prstGeom>
          <a:solidFill>
            <a:srgbClr val="C9A9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48640"/>
            <a:ext cx="7315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 i="0">
                <a:solidFill>
                  <a:srgbClr val="A58640"/>
                </a:solidFill>
                <a:latin typeface="Calibri"/>
              </a:rPr>
              <a:t>SLIDE 9 · THE PERSIAN NICHE OPPORTUNITY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822960"/>
            <a:ext cx="1124712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400" b="1" i="0">
                <a:solidFill>
                  <a:srgbClr val="0A0E1A"/>
                </a:solidFill>
                <a:latin typeface="Georgia"/>
              </a:rPr>
              <a:t>Farsi-language territory is almost entirely undefended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965960"/>
            <a:ext cx="5760720" cy="4389120"/>
          </a:xfrm>
          <a:prstGeom prst="rect">
            <a:avLst/>
          </a:prstGeom>
          <a:solidFill>
            <a:srgbClr val="F3EFE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40080" y="2103120"/>
            <a:ext cx="539496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1" i="0">
                <a:solidFill>
                  <a:srgbClr val="0A0E1A"/>
                </a:solidFill>
                <a:latin typeface="Georgia"/>
              </a:rPr>
              <a:t>What no one is doing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" y="2743200"/>
            <a:ext cx="2743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1" i="0">
                <a:solidFill>
                  <a:srgbClr val="C9A961"/>
                </a:solidFill>
                <a:latin typeface="Calibri"/>
              </a:rPr>
              <a:t>›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2743200"/>
            <a:ext cx="530352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 i="0">
                <a:solidFill>
                  <a:srgbClr val="1A2036"/>
                </a:solidFill>
                <a:latin typeface="Calibri"/>
              </a:rPr>
              <a:t>7 of 8 Persian-niche competitors: zero Farsi content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3246120"/>
            <a:ext cx="2743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1" i="0">
                <a:solidFill>
                  <a:srgbClr val="C9A961"/>
                </a:solidFill>
                <a:latin typeface="Calibri"/>
              </a:rPr>
              <a:t>›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" y="3246120"/>
            <a:ext cx="530352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 i="0">
                <a:solidFill>
                  <a:srgbClr val="1A2036"/>
                </a:solidFill>
                <a:latin typeface="Calibri"/>
              </a:rPr>
              <a:t>1 competitor (Hassenn / thegoodguy.ca): one Farsi page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" y="3749040"/>
            <a:ext cx="2743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1" i="0">
                <a:solidFill>
                  <a:srgbClr val="C9A961"/>
                </a:solidFill>
                <a:latin typeface="Calibri"/>
              </a:rPr>
              <a:t>›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68680" y="3749040"/>
            <a:ext cx="530352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 i="0">
                <a:solidFill>
                  <a:srgbClr val="1A2036"/>
                </a:solidFill>
                <a:latin typeface="Calibri"/>
              </a:rPr>
              <a:t>0 competitors: a full /fa/ content cluster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0080" y="4251960"/>
            <a:ext cx="2743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1" i="0">
                <a:solidFill>
                  <a:srgbClr val="C9A961"/>
                </a:solidFill>
                <a:latin typeface="Calibri"/>
              </a:rPr>
              <a:t>›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68680" y="4251960"/>
            <a:ext cx="530352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 i="0">
                <a:solidFill>
                  <a:srgbClr val="1A2036"/>
                </a:solidFill>
                <a:latin typeface="Calibri"/>
              </a:rPr>
              <a:t>0 competitors: llms.txt (only Krista Lapp, non-Persian)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0080" y="4754880"/>
            <a:ext cx="2743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1" i="0">
                <a:solidFill>
                  <a:srgbClr val="C9A961"/>
                </a:solidFill>
                <a:latin typeface="Calibri"/>
              </a:rPr>
              <a:t>› 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68680" y="4754880"/>
            <a:ext cx="530352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 i="0">
                <a:solidFill>
                  <a:srgbClr val="1A2036"/>
                </a:solidFill>
                <a:latin typeface="Calibri"/>
              </a:rPr>
              <a:t>0 competitors: Wikidata entity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0080" y="5257800"/>
            <a:ext cx="2743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1" i="0">
                <a:solidFill>
                  <a:srgbClr val="C9A961"/>
                </a:solidFill>
                <a:latin typeface="Calibri"/>
              </a:rPr>
              <a:t>› 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68680" y="5257800"/>
            <a:ext cx="530352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 i="0">
                <a:solidFill>
                  <a:srgbClr val="1A2036"/>
                </a:solidFill>
                <a:latin typeface="Calibri"/>
              </a:rPr>
              <a:t>0 competitors: custom RealEstateAgent + Person JSON-LD at full depth (only Amir Miri has partial)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400800" y="1965960"/>
            <a:ext cx="5303520" cy="4389120"/>
          </a:xfrm>
          <a:prstGeom prst="rect">
            <a:avLst/>
          </a:prstGeom>
          <a:solidFill>
            <a:srgbClr val="0A0E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583680" y="2103120"/>
            <a:ext cx="50292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1" i="0">
                <a:solidFill>
                  <a:srgbClr val="C9A961"/>
                </a:solidFill>
                <a:latin typeface="Georgia"/>
              </a:rPr>
              <a:t>Persian Directories — Status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583680" y="2743200"/>
            <a:ext cx="31089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 i="0">
                <a:solidFill>
                  <a:srgbClr val="FBFAF6"/>
                </a:solidFill>
                <a:latin typeface="Calibri"/>
              </a:rPr>
              <a:t>iranianagent.com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692640" y="2743200"/>
            <a:ext cx="19202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100" b="1" i="0">
                <a:solidFill>
                  <a:srgbClr val="B3261E"/>
                </a:solidFill>
                <a:latin typeface="Calibri"/>
              </a:rPr>
              <a:t>NOT LISTED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583680" y="3200400"/>
            <a:ext cx="31089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 i="0">
                <a:solidFill>
                  <a:srgbClr val="FBFAF6"/>
                </a:solidFill>
                <a:latin typeface="Calibri"/>
              </a:rPr>
              <a:t>iranianrealtor.org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9692640" y="3200400"/>
            <a:ext cx="19202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100" b="1" i="0">
                <a:solidFill>
                  <a:srgbClr val="B3261E"/>
                </a:solidFill>
                <a:latin typeface="Calibri"/>
              </a:rPr>
              <a:t>NOT LISTED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583680" y="3657600"/>
            <a:ext cx="31089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 i="0">
                <a:solidFill>
                  <a:srgbClr val="FBFAF6"/>
                </a:solidFill>
                <a:latin typeface="Calibri"/>
              </a:rPr>
              <a:t>parsapages.com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692640" y="3657600"/>
            <a:ext cx="19202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100" b="1" i="0">
                <a:solidFill>
                  <a:srgbClr val="B3261E"/>
                </a:solidFill>
                <a:latin typeface="Calibri"/>
              </a:rPr>
              <a:t>NOT LISTED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583680" y="4114800"/>
            <a:ext cx="31089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 i="0">
                <a:solidFill>
                  <a:srgbClr val="FBFAF6"/>
                </a:solidFill>
                <a:latin typeface="Calibri"/>
              </a:rPr>
              <a:t>persianagent.org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9692640" y="4114800"/>
            <a:ext cx="19202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100" b="1" i="0">
                <a:solidFill>
                  <a:srgbClr val="B3261E"/>
                </a:solidFill>
                <a:latin typeface="Calibri"/>
              </a:rPr>
              <a:t>NOT LISTED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583680" y="4572000"/>
            <a:ext cx="31089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 i="0">
                <a:solidFill>
                  <a:srgbClr val="FBFAF6"/>
                </a:solidFill>
                <a:latin typeface="Calibri"/>
              </a:rPr>
              <a:t>persianbusinessesvancouver.com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692640" y="4572000"/>
            <a:ext cx="19202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100" b="1" i="0">
                <a:solidFill>
                  <a:srgbClr val="B3261E"/>
                </a:solidFill>
                <a:latin typeface="Calibri"/>
              </a:rPr>
              <a:t>NOT LISTED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583680" y="5029200"/>
            <a:ext cx="31089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 i="0">
                <a:solidFill>
                  <a:srgbClr val="FBFAF6"/>
                </a:solidFill>
                <a:latin typeface="Calibri"/>
              </a:rPr>
              <a:t>iranian411.ca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9692640" y="5029200"/>
            <a:ext cx="19202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100" b="1" i="0">
                <a:solidFill>
                  <a:srgbClr val="B3261E"/>
                </a:solidFill>
                <a:latin typeface="Calibri"/>
              </a:rPr>
              <a:t>NOT LISTED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583680" y="5669280"/>
            <a:ext cx="50292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 i="1">
                <a:solidFill>
                  <a:srgbClr val="C9A961"/>
                </a:solidFill>
                <a:latin typeface="Calibri"/>
              </a:rPr>
              <a:t>Total setup: ~3 hours. Six directory wins.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57200" y="6492240"/>
            <a:ext cx="5486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 i="0">
                <a:solidFill>
                  <a:srgbClr val="6B6E78"/>
                </a:solidFill>
                <a:latin typeface="Calibri"/>
              </a:rPr>
              <a:t>RevenueAxis Agency · Confidential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11247120" y="6492240"/>
            <a:ext cx="7315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900" b="0" i="0">
                <a:solidFill>
                  <a:srgbClr val="6B6E78"/>
                </a:solidFill>
                <a:latin typeface="Calibri"/>
              </a:rPr>
              <a:t>9/15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